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8"/>
  </p:notesMasterIdLst>
  <p:sldIdLst>
    <p:sldId id="265" r:id="rId2"/>
    <p:sldId id="257" r:id="rId3"/>
    <p:sldId id="258" r:id="rId4"/>
    <p:sldId id="259" r:id="rId5"/>
    <p:sldId id="262" r:id="rId6"/>
    <p:sldId id="266" r:id="rId7"/>
    <p:sldId id="277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64" r:id="rId17"/>
    <p:sldId id="284" r:id="rId18"/>
    <p:sldId id="285" r:id="rId19"/>
    <p:sldId id="286" r:id="rId20"/>
    <p:sldId id="287" r:id="rId21"/>
    <p:sldId id="288" r:id="rId22"/>
    <p:sldId id="289" r:id="rId23"/>
    <p:sldId id="290" r:id="rId24"/>
    <p:sldId id="291" r:id="rId25"/>
    <p:sldId id="263" r:id="rId26"/>
    <p:sldId id="281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FDAD"/>
    <a:srgbClr val="F4FC88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9CFB7DF-21D8-4E29-981D-B18FF09CC6B3}" type="datetimeFigureOut">
              <a:rPr lang="ru-RU"/>
              <a:pPr>
                <a:defRPr/>
              </a:pPr>
              <a:t>25.09.2013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844793E-8041-449B-AD38-E336B30966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ED921E-ECDC-4AAE-BF2C-4A016A290A2F}" type="datetime1">
              <a:rPr lang="ru-RU"/>
              <a:pPr>
                <a:defRPr/>
              </a:pPr>
              <a:t>25.09.2013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90D30F-5747-4A6F-92B6-859D09CA04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302C1-6A2B-4BB7-A714-EC44D7BA850D}" type="datetime1">
              <a:rPr lang="ru-RU"/>
              <a:pPr>
                <a:defRPr/>
              </a:pPr>
              <a:t>25.09.2013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A1884-D319-471E-80CD-18B571D5A9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FB0DC1-297C-4DEC-911A-F1039304050D}" type="datetime1">
              <a:rPr lang="ru-RU"/>
              <a:pPr>
                <a:defRPr/>
              </a:pPr>
              <a:t>25.09.2013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6ADD16-3E5C-4547-A9A5-4B47561F07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2BDDB-B9BF-4BEE-8015-8035E316E1EA}" type="datetime1">
              <a:rPr lang="ru-RU"/>
              <a:pPr>
                <a:defRPr/>
              </a:pPr>
              <a:t>25.09.2013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A64A31-D8D1-4D10-ACED-6754A00BC2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87258-9D23-447A-AD89-52B6D7C3C30C}" type="datetime1">
              <a:rPr lang="ru-RU"/>
              <a:pPr>
                <a:defRPr/>
              </a:pPr>
              <a:t>25.09.2013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19E839-CA88-47CF-95AB-F5F2EE9C98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D155D-0D0D-4ADF-9673-E3431450ECB4}" type="datetime1">
              <a:rPr lang="ru-RU"/>
              <a:pPr>
                <a:defRPr/>
              </a:pPr>
              <a:t>25.09.2013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6431F-A58D-4FE6-9174-57E97118BC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3D00DB-D6E1-437E-9736-3DAE60951B35}" type="datetime1">
              <a:rPr lang="ru-RU"/>
              <a:pPr>
                <a:defRPr/>
              </a:pPr>
              <a:t>25.09.2013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2395B1-759E-49BA-AF43-5588B44337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5CB824-1A78-4082-AD16-4F3CE148A5AD}" type="datetime1">
              <a:rPr lang="ru-RU"/>
              <a:pPr>
                <a:defRPr/>
              </a:pPr>
              <a:t>25.09.2013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601706-85EE-43A6-897B-FEFDE3EA32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758FF3-41B5-4BD8-8E61-C0574CC3C2C7}" type="datetime1">
              <a:rPr lang="ru-RU"/>
              <a:pPr>
                <a:defRPr/>
              </a:pPr>
              <a:t>25.09.2013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EED987-281C-4DC8-A28B-D4541B78B9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9CA2A-5230-4F22-9054-F61355B8063F}" type="datetime1">
              <a:rPr lang="ru-RU"/>
              <a:pPr>
                <a:defRPr/>
              </a:pPr>
              <a:t>25.09.2013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3FB34-CC46-4C3D-8799-3CA42CDFCD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F8F75F-12E8-4AB9-86C3-E9A3D87929CA}" type="datetime1">
              <a:rPr lang="ru-RU"/>
              <a:pPr>
                <a:defRPr/>
              </a:pPr>
              <a:t>25.09.2013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F474DC-8B87-412E-BB27-FB27CFC34C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EC1D586-D973-4B7A-92CD-4B99AFEDC4CD}" type="datetime1">
              <a:rPr lang="ru-RU"/>
              <a:pPr>
                <a:defRPr/>
              </a:pPr>
              <a:t>25.09.2013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A8A00BC-F6F3-4DDD-ACB6-E5FA256CA1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7" Type="http://schemas.openxmlformats.org/officeDocument/2006/relationships/image" Target="../media/image7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gi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2" descr="H:\Documents and Settings\Aida\Рабочий стол\НОвая ГРАФИКА сборник\КАРТИНКИ СБОРНИК_ школьные\hr5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857875" y="142875"/>
            <a:ext cx="1500188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2" descr="H:\Documents and Settings\Aida\Рабочий стол\НОвая ГРАФИКА сборник\КАРТИНКИ СБОРНИК_ школьные\hr5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000125" y="214313"/>
            <a:ext cx="1357313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2" descr="H:\Documents and Settings\Aida\Рабочий стол\НОвая ГРАФИКА сборник\КАРТИНКИ СБОРНИК_ школьные\hr5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429000" y="142875"/>
            <a:ext cx="1500188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2" descr="H:\Documents and Settings\Aida\Рабочий стол\НОвая ГРАФИКА сборник\КАРТИНКИ СБОРНИК_ школьные\hr5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929313" y="5715000"/>
            <a:ext cx="1500187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2" descr="H:\Documents and Settings\Aida\Рабочий стол\НОвая ГРАФИКА сборник\КАРТИНКИ СБОРНИК_ школьные\hr5.gif"/>
          <p:cNvPicPr>
            <a:picLocks noChangeAspect="1" noChangeArrowheads="1" noCrop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785938" y="5786438"/>
            <a:ext cx="1357312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2" descr="H:\Documents and Settings\Aida\Рабочий стол\НОвая ГРАФИКА сборник\КАРТИНКИ СБОРНИК_ школьные\hr5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00438" y="5715000"/>
            <a:ext cx="1500187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2" descr="H:\Documents and Settings\Aida\Рабочий стол\НОвая ГРАФИКА сборник\КАРТИНКИ СБОРНИК_ школьные\hr5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000875" y="214313"/>
            <a:ext cx="1500188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9" name="Picture 2" descr="H:\Documents and Settings\Aida\Рабочий стол\НОвая ГРАФИКА сборник\КАРТИНКИ СБОРНИК_ школьные\hr5.gif"/>
          <p:cNvPicPr>
            <a:picLocks noChangeAspect="1" noChangeArrowheads="1" noCrop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357438" y="214313"/>
            <a:ext cx="1357312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0" name="Picture 2" descr="H:\Documents and Settings\Aida\Рабочий стол\НОвая ГРАФИКА сборник\КАРТИНКИ СБОРНИК_ школьные\hr5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0" y="214313"/>
            <a:ext cx="1500188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1" name="Picture 2" descr="H:\Documents and Settings\Aida\Рабочий стол\НОвая ГРАФИКА сборник\boy07.gif"/>
          <p:cNvPicPr>
            <a:picLocks noChangeAspect="1" noChangeArrowheads="1" noCrop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51520" y="4077072"/>
            <a:ext cx="1627188" cy="147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2" name="Picture 14" descr="H:\Documents and Settings\Aida\Рабочий стол\НОвая ГРАФИКА сборник\КАРТИНКИ СБОРНИК_ школьные\c31.gif"/>
          <p:cNvPicPr>
            <a:picLocks noChangeAspect="1" noChangeArrowheads="1" noCrop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 rot="5152944">
            <a:off x="4743450" y="5205413"/>
            <a:ext cx="8572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1187624" y="2708920"/>
            <a:ext cx="69127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4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27584" y="1484784"/>
            <a:ext cx="7200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Презентация для осуществления</a:t>
            </a:r>
          </a:p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совместной деятельности детей и взрослых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051720" y="4869160"/>
            <a:ext cx="65527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Технология: дистанционного обучения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55576" y="2564904"/>
            <a:ext cx="799288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4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Признаки </a:t>
            </a:r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осени</a:t>
            </a:r>
            <a:endParaRPr lang="en-US" sz="4000" b="1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Деревья и листья осенью</a:t>
            </a:r>
            <a:endParaRPr lang="ru-RU" sz="40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2" descr="H:\Documents and Settings\Aida\Рабочий стол\НОвая ГРАФИКА сборник\КАРТИНКИ СБОРНИК_ школьные\hr5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619672" y="188640"/>
            <a:ext cx="1500188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Пользователь\Рабочий стол\Рисунок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6758006" cy="347187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Озорной повеса 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пролетел над лесом,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Крыльями взмахнул – 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лист с дерева стряхнул.</a:t>
            </a:r>
            <a:endParaRPr lang="ru-RU" sz="36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правляющая кнопка: справка 3">
            <a:hlinkClick r:id="" action="ppaction://hlinkshowjump?jump=nextslide" highlightClick="1"/>
          </p:cNvPr>
          <p:cNvSpPr/>
          <p:nvPr/>
        </p:nvSpPr>
        <p:spPr>
          <a:xfrm>
            <a:off x="8001024" y="5715016"/>
            <a:ext cx="1042416" cy="1042416"/>
          </a:xfrm>
          <a:prstGeom prst="actionButtonHelp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Пользователь\Рабочий стол\Рисунок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7504" y="116632"/>
            <a:ext cx="8928992" cy="656307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43570" y="214290"/>
            <a:ext cx="3286148" cy="1154098"/>
          </a:xfrm>
        </p:spPr>
        <p:txBody>
          <a:bodyPr>
            <a:noAutofit/>
          </a:bodyPr>
          <a:lstStyle/>
          <a:p>
            <a:r>
              <a:rPr lang="ru-RU" sz="8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ветер</a:t>
            </a:r>
            <a:endParaRPr lang="ru-RU" sz="8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Управляющая кнопка: далее 2">
            <a:hlinkClick r:id="" action="ppaction://hlinkshowjump?jump=nextslide" highlightClick="1"/>
          </p:cNvPr>
          <p:cNvSpPr/>
          <p:nvPr/>
        </p:nvSpPr>
        <p:spPr>
          <a:xfrm>
            <a:off x="8215338" y="5929330"/>
            <a:ext cx="785818" cy="756000"/>
          </a:xfrm>
          <a:prstGeom prst="actionButtonForwardNex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Пользователь\Рабочий стол\Рисунок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1412776"/>
            <a:ext cx="6192688" cy="39604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</a:rPr>
              <a:t>    </a:t>
            </a: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Он идёт, а мы бежим,</a:t>
            </a:r>
          </a:p>
          <a:p>
            <a:pPr>
              <a:buNone/>
            </a:pP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Он догонит всё равно!</a:t>
            </a:r>
          </a:p>
          <a:p>
            <a:pPr>
              <a:buNone/>
            </a:pP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 дом укрыться мы спешим,</a:t>
            </a:r>
          </a:p>
          <a:p>
            <a:pPr>
              <a:buNone/>
            </a:pP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Будет к нам стучать в окно,</a:t>
            </a:r>
          </a:p>
          <a:p>
            <a:pPr>
              <a:buNone/>
            </a:pP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 по крыше тук да тук!</a:t>
            </a:r>
          </a:p>
          <a:p>
            <a:pPr>
              <a:buNone/>
            </a:pPr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Нет, не впустим, милый друг!</a:t>
            </a:r>
          </a:p>
          <a:p>
            <a:pPr algn="ctr">
              <a:buNone/>
            </a:pPr>
            <a:endParaRPr lang="ru-RU" sz="3600" b="1" dirty="0" smtClean="0">
              <a:solidFill>
                <a:srgbClr val="3366FF"/>
              </a:solidFill>
            </a:endParaRPr>
          </a:p>
          <a:p>
            <a:pPr algn="ctr">
              <a:buNone/>
            </a:pPr>
            <a:endParaRPr lang="ru-RU" sz="3600" b="1" dirty="0" smtClean="0">
              <a:solidFill>
                <a:srgbClr val="3366FF"/>
              </a:solidFill>
            </a:endParaRPr>
          </a:p>
        </p:txBody>
      </p:sp>
      <p:sp>
        <p:nvSpPr>
          <p:cNvPr id="4" name="Управляющая кнопка: справка 3">
            <a:hlinkClick r:id="" action="ppaction://hlinkshowjump?jump=nextslide" highlightClick="1"/>
          </p:cNvPr>
          <p:cNvSpPr/>
          <p:nvPr/>
        </p:nvSpPr>
        <p:spPr>
          <a:xfrm>
            <a:off x="7858148" y="5643578"/>
            <a:ext cx="1042416" cy="1042416"/>
          </a:xfrm>
          <a:prstGeom prst="actionButtonHelp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Documents and Settings\Пользователь\Рабочий стол\Рисунок4.jpg"/>
          <p:cNvPicPr>
            <a:picLocks noChangeAspect="1" noChangeArrowheads="1"/>
          </p:cNvPicPr>
          <p:nvPr/>
        </p:nvPicPr>
        <p:blipFill>
          <a:blip r:embed="rId2" cstate="email"/>
          <a:srcRect l="-1228"/>
          <a:stretch>
            <a:fillRect/>
          </a:stretch>
        </p:blipFill>
        <p:spPr bwMode="auto">
          <a:xfrm>
            <a:off x="0" y="116632"/>
            <a:ext cx="9057272" cy="6624016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3328982" cy="125729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8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дождь</a:t>
            </a:r>
            <a:endParaRPr lang="ru-RU" sz="8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правляющая кнопка: далее 3">
            <a:hlinkClick r:id="" action="ppaction://hlinkshowjump?jump=nextslide" highlightClick="1"/>
          </p:cNvPr>
          <p:cNvSpPr>
            <a:spLocks noChangeAspect="1"/>
          </p:cNvSpPr>
          <p:nvPr/>
        </p:nvSpPr>
        <p:spPr>
          <a:xfrm>
            <a:off x="8143900" y="5857892"/>
            <a:ext cx="864000" cy="864000"/>
          </a:xfrm>
          <a:prstGeom prst="actionButtonForwardNex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Пользователь\Рабочий стол\Рисунок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6615130" cy="3714777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       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Кленовый, дубовый, осиновый лист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Дружно за руки взялись.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Закружились, понеслись.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Пожелтел и лес, и сад.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 узнали …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правляющая кнопка: справка 3">
            <a:hlinkClick r:id="" action="ppaction://hlinkshowjump?jump=nextslide" highlightClick="1"/>
          </p:cNvPr>
          <p:cNvSpPr/>
          <p:nvPr/>
        </p:nvSpPr>
        <p:spPr>
          <a:xfrm>
            <a:off x="7786710" y="5643578"/>
            <a:ext cx="1042416" cy="1042416"/>
          </a:xfrm>
          <a:prstGeom prst="actionButtonHelp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Documents and Settings\Пользователь\Рабочий стол\Рисунок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7504" y="116632"/>
            <a:ext cx="8928992" cy="655272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3372" y="142852"/>
            <a:ext cx="4714908" cy="108266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sz="8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8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8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8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8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80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8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8000" b="1" dirty="0" smtClean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endParaRPr lang="ru-RU" sz="8000" b="1" dirty="0">
              <a:solidFill>
                <a:srgbClr val="3366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758FF3-41B5-4BD8-8E61-C0574CC3C2C7}" type="datetime1">
              <a:rPr lang="ru-RU" smtClean="0"/>
              <a:pPr>
                <a:defRPr/>
              </a:pPr>
              <a:t>25.09.2013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EED987-281C-4DC8-A28B-D4541B78B9F4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07504" y="188640"/>
            <a:ext cx="8928992" cy="6480720"/>
          </a:xfrm>
          <a:prstGeom prst="rect">
            <a:avLst/>
          </a:prstGeom>
          <a:solidFill>
            <a:srgbClr val="F7FDAD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755576" y="5805264"/>
            <a:ext cx="69910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Добивайтесь от ребёнка полного ответа на заданные вопросы.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5029" y="548680"/>
            <a:ext cx="67279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Прочитайте ребёнку рассказ, задайте вопросы, предложите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пересказать текст.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1560" y="1340768"/>
            <a:ext cx="792088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Лес осенью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Летом лес был зелёный. Теперь берёзки и клёны жёлтые. Осины красные. Между ними ёлочки зеленеют.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Налетит ветер. Закружатся листья в воздухе, словно бабочки. Потом тихо – </a:t>
            </a:r>
            <a:r>
              <a:rPr lang="ru-RU" sz="20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тихо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землю опускаются.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Травы и цветы вянут. Семена их на землю осыпаются. На следующий год из семян вырастут новые растения.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Вопросы: 1. О каком времени года говорится в рассказе?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2. Какого цвета лес был летом?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3. какого цвета стали берёзки и клёны осенью?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4. Какого цвета стали осенью осины?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5. Какие деревья не изменили своего цвета?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6. Как кружатся листья в воздухе?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Пользователь\Рабочий стол\Рисунок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758FF3-41B5-4BD8-8E61-C0574CC3C2C7}" type="datetime1">
              <a:rPr lang="ru-RU" smtClean="0"/>
              <a:pPr>
                <a:defRPr/>
              </a:pPr>
              <a:t>25.09.2013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EED987-281C-4DC8-A28B-D4541B78B9F4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411760" y="2060848"/>
            <a:ext cx="4151906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Весною зеленела,</a:t>
            </a:r>
          </a:p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Летом загорала,</a:t>
            </a:r>
          </a:p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Осенью надела </a:t>
            </a:r>
          </a:p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красные кораллы.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Управляющая кнопка: справка 7">
            <a:hlinkClick r:id="" action="ppaction://hlinkshowjump?jump=nextslide" highlightClick="1"/>
          </p:cNvPr>
          <p:cNvSpPr/>
          <p:nvPr/>
        </p:nvSpPr>
        <p:spPr>
          <a:xfrm>
            <a:off x="7786710" y="5643578"/>
            <a:ext cx="1042416" cy="1042416"/>
          </a:xfrm>
          <a:prstGeom prst="actionButtonHelp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2" cstate="email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9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EED987-281C-4DC8-A28B-D4541B78B9F4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427984" y="188640"/>
            <a:ext cx="451617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РЯБИНА</a:t>
            </a:r>
            <a:endParaRPr lang="ru-RU" sz="8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Управляющая кнопка: далее 5">
            <a:hlinkClick r:id="" action="ppaction://hlinkshowjump?jump=nextslide" highlightClick="1"/>
          </p:cNvPr>
          <p:cNvSpPr>
            <a:spLocks noChangeAspect="1"/>
          </p:cNvSpPr>
          <p:nvPr/>
        </p:nvSpPr>
        <p:spPr>
          <a:xfrm>
            <a:off x="8143900" y="5857892"/>
            <a:ext cx="864000" cy="864000"/>
          </a:xfrm>
          <a:prstGeom prst="actionButtonForwardNex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C:\Documents and Settings\Пользователь\Рабочий стол\Рисунок2.g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971600" y="404664"/>
            <a:ext cx="3895725" cy="6229350"/>
          </a:xfrm>
          <a:prstGeom prst="rect">
            <a:avLst/>
          </a:prstGeom>
          <a:noFill/>
        </p:spPr>
      </p:pic>
      <p:pic>
        <p:nvPicPr>
          <p:cNvPr id="3075" name="Picture 3" descr="C:\Documents and Settings\Пользователь\Рабочий стол\Рисунок2.g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20072" y="1268760"/>
            <a:ext cx="3265270" cy="522123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Пользователь\Рабочий стол\Рисунок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758FF3-41B5-4BD8-8E61-C0574CC3C2C7}" type="datetime1">
              <a:rPr lang="ru-RU" smtClean="0"/>
              <a:pPr>
                <a:defRPr/>
              </a:pPr>
              <a:t>25.09.2013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EED987-281C-4DC8-A28B-D4541B78B9F4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691680" y="1916832"/>
            <a:ext cx="4747197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Желто-красная одежка,</a:t>
            </a:r>
          </a:p>
          <a:p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Каждый листик, </a:t>
            </a:r>
          </a:p>
          <a:p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как ладошка.</a:t>
            </a:r>
          </a:p>
          <a:p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Осенью всех ярче он.</a:t>
            </a:r>
          </a:p>
          <a:p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Догадались? Это...</a:t>
            </a:r>
          </a:p>
          <a:p>
            <a:endParaRPr lang="ru-RU" sz="3200" dirty="0"/>
          </a:p>
        </p:txBody>
      </p:sp>
      <p:sp>
        <p:nvSpPr>
          <p:cNvPr id="7" name="Управляющая кнопка: справка 6">
            <a:hlinkClick r:id="" action="ppaction://hlinkshowjump?jump=nextslide" highlightClick="1"/>
          </p:cNvPr>
          <p:cNvSpPr/>
          <p:nvPr/>
        </p:nvSpPr>
        <p:spPr>
          <a:xfrm>
            <a:off x="8101584" y="5815584"/>
            <a:ext cx="1042416" cy="1042416"/>
          </a:xfrm>
          <a:prstGeom prst="actionButtonHelp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07504" y="188640"/>
            <a:ext cx="8928992" cy="6480720"/>
          </a:xfrm>
          <a:prstGeom prst="rect">
            <a:avLst/>
          </a:prstGeom>
          <a:solidFill>
            <a:srgbClr val="F7FDAD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C2FF04-7F5D-4B9F-98E9-66D91BDBD6F9}" type="slidenum">
              <a:rPr lang="ru-RU"/>
              <a:pPr>
                <a:defRPr/>
              </a:pPr>
              <a:t>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Содержимое 6"/>
          <p:cNvSpPr txBox="1">
            <a:spLocks noGrp="1"/>
          </p:cNvSpPr>
          <p:nvPr>
            <p:ph idx="1"/>
          </p:nvPr>
        </p:nvSpPr>
        <p:spPr>
          <a:xfrm>
            <a:off x="467544" y="908720"/>
            <a:ext cx="8229600" cy="5336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Сформировать представление об осени как времени года, о существенных признаках сезона: похолодании, сокращении светового дня, холодных затяжных осадках.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Ввести в активный словарь ребенка: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существительные: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осень, дождь, туман, туча, листопад, непогода, сырость, названия деревьев (береза, рябина, дуб,     клен, ель, осина, сосна);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глаголы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наступать, желтеть, краснеть, опадать, дуть, лить,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вянуть, моросить, хмуриться, накрапывать, облетать;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прилагательные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хмурый, желтый, разноцветный, дождливая, унылый, пасмурный, проливной;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наречия: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мокро, сыро, ненастно, пасмурно, хмуро, ветрено, ясно, солнечно;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3568" y="332656"/>
            <a:ext cx="13853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 cstate="email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9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758FF3-41B5-4BD8-8E61-C0574CC3C2C7}" type="datetime1">
              <a:rPr lang="ru-RU" smtClean="0"/>
              <a:pPr>
                <a:defRPr/>
              </a:pPr>
              <a:t>25.09.2013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EED987-281C-4DC8-A28B-D4541B78B9F4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>
            <a:spLocks noChangeAspect="1"/>
          </p:cNvSpPr>
          <p:nvPr/>
        </p:nvSpPr>
        <p:spPr>
          <a:xfrm>
            <a:off x="8143900" y="5857892"/>
            <a:ext cx="864000" cy="864000"/>
          </a:xfrm>
          <a:prstGeom prst="actionButtonForwardNex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79512" y="188640"/>
            <a:ext cx="27363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Клён</a:t>
            </a:r>
            <a:endParaRPr lang="ru-RU" sz="8000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 descr="C:\Documents and Settings\Пользователь\Рабочий стол\Рисунок3.g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085975" y="188640"/>
            <a:ext cx="4519039" cy="666936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Пользователь\Рабочий стол\Рисунок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758FF3-41B5-4BD8-8E61-C0574CC3C2C7}" type="datetime1">
              <a:rPr lang="ru-RU" smtClean="0"/>
              <a:pPr>
                <a:defRPr/>
              </a:pPr>
              <a:t>25.09.2013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EED987-281C-4DC8-A28B-D4541B78B9F4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259632" y="2492896"/>
            <a:ext cx="5773893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Деревца в лесу стоят,</a:t>
            </a:r>
          </a:p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Даже в тихий день дрожат.</a:t>
            </a:r>
          </a:p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Вдоль извилистой тропинки</a:t>
            </a:r>
          </a:p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Шелестят листвой...</a:t>
            </a:r>
          </a:p>
          <a:p>
            <a:endParaRPr lang="ru-RU" dirty="0"/>
          </a:p>
        </p:txBody>
      </p:sp>
      <p:sp>
        <p:nvSpPr>
          <p:cNvPr id="7" name="Управляющая кнопка: справка 6">
            <a:hlinkClick r:id="" action="ppaction://hlinkshowjump?jump=nextslide" highlightClick="1"/>
          </p:cNvPr>
          <p:cNvSpPr/>
          <p:nvPr/>
        </p:nvSpPr>
        <p:spPr>
          <a:xfrm>
            <a:off x="8101584" y="5815584"/>
            <a:ext cx="1042416" cy="1042416"/>
          </a:xfrm>
          <a:prstGeom prst="actionButtonHelp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 cstate="email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9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758FF3-41B5-4BD8-8E61-C0574CC3C2C7}" type="datetime1">
              <a:rPr lang="ru-RU" smtClean="0"/>
              <a:pPr>
                <a:defRPr/>
              </a:pPr>
              <a:t>25.09.2013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EED987-281C-4DC8-A28B-D4541B78B9F4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344196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Осинки</a:t>
            </a:r>
            <a:endParaRPr lang="ru-RU" sz="7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4" name="Picture 6" descr="C:\Documents and Settings\Пользователь\Рабочий стол\Рисунок1.gif"/>
          <p:cNvPicPr>
            <a:picLocks noChangeAspect="1" noChangeArrowheads="1"/>
          </p:cNvPicPr>
          <p:nvPr/>
        </p:nvPicPr>
        <p:blipFill>
          <a:blip r:embed="rId3" cstate="email"/>
          <a:srcRect t="3272" r="3125" b="7300"/>
          <a:stretch>
            <a:fillRect/>
          </a:stretch>
        </p:blipFill>
        <p:spPr bwMode="auto">
          <a:xfrm>
            <a:off x="3419872" y="0"/>
            <a:ext cx="2952328" cy="6630330"/>
          </a:xfrm>
          <a:prstGeom prst="rect">
            <a:avLst/>
          </a:prstGeom>
          <a:noFill/>
        </p:spPr>
      </p:pic>
      <p:pic>
        <p:nvPicPr>
          <p:cNvPr id="16" name="Picture 4" descr="C:\Documents and Settings\Пользователь\Рабочий стол\Рисунок1.gif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331640" y="1268760"/>
            <a:ext cx="1914525" cy="4657725"/>
          </a:xfrm>
          <a:prstGeom prst="rect">
            <a:avLst/>
          </a:prstGeom>
          <a:noFill/>
        </p:spPr>
      </p:pic>
      <p:pic>
        <p:nvPicPr>
          <p:cNvPr id="17" name="Picture 4" descr="C:\Documents and Settings\Пользователь\Рабочий стол\Рисунок1.gif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588224" y="1484784"/>
            <a:ext cx="1914525" cy="4657725"/>
          </a:xfrm>
          <a:prstGeom prst="rect">
            <a:avLst/>
          </a:prstGeom>
          <a:noFill/>
        </p:spPr>
      </p:pic>
      <p:sp>
        <p:nvSpPr>
          <p:cNvPr id="18" name="Управляющая кнопка: далее 17">
            <a:hlinkClick r:id="" action="ppaction://hlinkshowjump?jump=nextslide" highlightClick="1"/>
          </p:cNvPr>
          <p:cNvSpPr>
            <a:spLocks noChangeAspect="1"/>
          </p:cNvSpPr>
          <p:nvPr/>
        </p:nvSpPr>
        <p:spPr>
          <a:xfrm>
            <a:off x="8143900" y="5857892"/>
            <a:ext cx="864000" cy="864000"/>
          </a:xfrm>
          <a:prstGeom prst="actionButtonForwardNex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Пользователь\Рабочий стол\Рисунок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758FF3-41B5-4BD8-8E61-C0574CC3C2C7}" type="datetime1">
              <a:rPr lang="ru-RU" smtClean="0"/>
              <a:pPr>
                <a:defRPr/>
              </a:pPr>
              <a:t>25.09.2013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EED987-281C-4DC8-A28B-D4541B78B9F4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691680" y="1772816"/>
            <a:ext cx="4879862" cy="28315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 в лесу, как витязь, </a:t>
            </a:r>
          </a:p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встанет,</a:t>
            </a:r>
          </a:p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Желудями в срок одарит.</a:t>
            </a:r>
          </a:p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лесник, и лесоруб</a:t>
            </a:r>
          </a:p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ним знакомы. Это... </a:t>
            </a:r>
          </a:p>
          <a:p>
            <a:endParaRPr lang="ru-RU" dirty="0"/>
          </a:p>
        </p:txBody>
      </p:sp>
      <p:sp>
        <p:nvSpPr>
          <p:cNvPr id="7" name="Управляющая кнопка: справка 6">
            <a:hlinkClick r:id="" action="ppaction://hlinkshowjump?jump=nextslide" highlightClick="1"/>
          </p:cNvPr>
          <p:cNvSpPr/>
          <p:nvPr/>
        </p:nvSpPr>
        <p:spPr>
          <a:xfrm>
            <a:off x="8101584" y="5815584"/>
            <a:ext cx="1042416" cy="1042416"/>
          </a:xfrm>
          <a:prstGeom prst="actionButtonHelp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 cstate="email">
            <a:lum bright="30000"/>
          </a:blip>
          <a:srcRect/>
          <a:stretch>
            <a:fillRect/>
          </a:stretch>
        </p:blipFill>
        <p:spPr bwMode="auto">
          <a:xfrm>
            <a:off x="0" y="0"/>
            <a:ext cx="9144000" cy="689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758FF3-41B5-4BD8-8E61-C0574CC3C2C7}" type="datetime1">
              <a:rPr lang="ru-RU" smtClean="0"/>
              <a:pPr>
                <a:defRPr/>
              </a:pPr>
              <a:t>25.09.2013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EED987-281C-4DC8-A28B-D4541B78B9F4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868144" y="0"/>
            <a:ext cx="21195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ДУБ</a:t>
            </a:r>
            <a:endParaRPr lang="ru-RU" sz="7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Новая папка (2)\Мои рисунки\деревья\дуб.g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9552" y="-171400"/>
            <a:ext cx="5976664" cy="72008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758FF3-41B5-4BD8-8E61-C0574CC3C2C7}" type="datetime1">
              <a:rPr lang="ru-RU" smtClean="0"/>
              <a:pPr>
                <a:defRPr/>
              </a:pPr>
              <a:t>25.09.2013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EED987-281C-4DC8-A28B-D4541B78B9F4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403648" y="404664"/>
            <a:ext cx="66573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Какие листья спрятались на картинке?</a:t>
            </a:r>
            <a:endParaRPr lang="ru-RU" sz="2800" b="1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3568" y="1052736"/>
            <a:ext cx="8064896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520" y="4685748"/>
            <a:ext cx="1368152" cy="203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EED987-281C-4DC8-A28B-D4541B78B9F4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55576" y="332656"/>
            <a:ext cx="605685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Контрольные вопросы по теме: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51520" y="1010245"/>
            <a:ext cx="8284640" cy="53245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Вспомни названия не менее 7 деревьев.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Назови листья у тополя – …, у дуба – …, у осины – …, у клёна – …,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у берёзы – …., у ивы – …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Что лишнее и почему?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Осень, листопад, снежинка, дождь.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Дуб, берёза, осень, осина.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Пасмурно, дождливо, морозно, ненастно.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Нарисуй 3 листочка так, чтобы жёлтый был между красным и зелёным.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5. Отгадай загадку: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Надо мною, над тобою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Пролетел мешок с водою,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Наскочил на дальний лес,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Прохудился и исчез.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(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туча и дождь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6. Подбери нужное слово: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краснеют, желтеют, опадают – ….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льёт, моросит, накрапывает – ….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07504" y="188640"/>
            <a:ext cx="8928000" cy="644400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 smtClean="0"/>
          </a:p>
          <a:p>
            <a:pPr>
              <a:defRPr/>
            </a:pP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 smtClean="0"/>
          </a:p>
          <a:p>
            <a:pPr>
              <a:defRPr/>
            </a:pPr>
            <a:r>
              <a:rPr lang="en-US" dirty="0" smtClean="0"/>
              <a:t>oz.ru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ru-RU" dirty="0" smtClean="0"/>
          </a:p>
          <a:p>
            <a:pPr>
              <a:defRPr/>
            </a:pPr>
            <a:fld id="{67EED987-281C-4DC8-A28B-D4541B78B9F4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332656"/>
            <a:ext cx="63022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Рекомендации родителям:</a:t>
            </a:r>
            <a:endParaRPr lang="ru-RU" sz="40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1196752"/>
            <a:ext cx="8464309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Во время прогулок с ребенком наблюдайте за изменениями в природе: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за солнцем (как грело летом, как греет теперь). Обратите внимание на каждодневный путь солнца.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за осадками, за облачностью. Обратите внимание на дующие  прохладные ветры, приносящие дождь и пасмурную погоду.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за небом (все чаще небо хмурое, серое, покрыто тяжелыми тучами)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за одеждой людей (что изменилось, сравните одежду летом и осенью)</a:t>
            </a:r>
          </a:p>
          <a:p>
            <a:endParaRPr lang="ru-RU" dirty="0" smtClean="0"/>
          </a:p>
          <a:p>
            <a:r>
              <a:rPr lang="ru-RU" dirty="0" smtClean="0"/>
              <a:t>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07504" y="188640"/>
            <a:ext cx="8928992" cy="6480720"/>
          </a:xfrm>
          <a:prstGeom prst="rect">
            <a:avLst/>
          </a:prstGeom>
          <a:solidFill>
            <a:srgbClr val="F7FDAD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 smtClean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ru-RU" dirty="0" smtClean="0"/>
          </a:p>
          <a:p>
            <a:pPr>
              <a:defRPr/>
            </a:pPr>
            <a:fld id="{67EED987-281C-4DC8-A28B-D4541B78B9F4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691680" y="476672"/>
            <a:ext cx="51140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Пальчиковая гимнастика: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539552" y="1196753"/>
          <a:ext cx="7848872" cy="4940023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4248472"/>
                <a:gridCol w="3600400"/>
              </a:tblGrid>
              <a:tr h="864095"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Разбросала осень листья,</a:t>
                      </a:r>
                      <a:endParaRPr lang="ru-RU" sz="2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Ребенок делает волнообразные движения ладонями.</a:t>
                      </a:r>
                      <a:endParaRPr lang="ru-RU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29472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Разукрасила их кистью.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Делает плавные взмахи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ладонями вверх, вниз.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29472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Мы в осенний парк пойдем.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«Шагает» пальчиками обеих рук.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1231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В букеты листья соберем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Скрещивает ладони с </a:t>
                      </a:r>
                      <a:r>
                        <a:rPr lang="ru-RU" sz="2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растопыриванием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пальцев.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8587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Лист кленовый, лист с осинки,</a:t>
                      </a:r>
                    </a:p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Лист дубовый, лист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рябинки</a:t>
                      </a:r>
                    </a:p>
                    <a:p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Рыжий тополиный лист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Ребенок поочередно загибает пальцы, начиная с большого, на обеих руках одновременно.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27224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На дорожку спрыгнул</a:t>
                      </a:r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вниз.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Хлопает в ладони.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EED987-281C-4DC8-A28B-D4541B78B9F4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195736" y="260648"/>
            <a:ext cx="47884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ru-RU" sz="36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Игры и упражнения</a:t>
            </a:r>
            <a:endParaRPr lang="ru-RU" sz="36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0924" y="908720"/>
            <a:ext cx="322319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6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Сосчитай листочки</a:t>
            </a:r>
            <a:endParaRPr lang="ru-RU" sz="2600" b="1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1412776"/>
            <a:ext cx="832183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Один дубовый листочек, два дубовых листочка…,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пять дубовых листочков.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Точно так же ребенок считает кленовые, березовые, липовые, осиновые и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другие листочки. Обязательно обращайте внимание на согласование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Числительных с прилагательными и существительными.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04048" y="3212976"/>
            <a:ext cx="346107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Исправь предложение</a:t>
            </a:r>
            <a:endParaRPr lang="ru-RU" sz="2600" b="1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79912" y="3717032"/>
            <a:ext cx="50172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клёне желтеют берёзовые листья.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Когда идёт дождь, на улице сухо.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3568" y="4725144"/>
            <a:ext cx="7989880" cy="20005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ru-RU" sz="26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Продолжи предложение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Осенью сбрасывают листья дубы,…(клёны, ивы, тополя…)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Ветер кружит листья берёзы,…(осины, липы, дуба…)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/>
          <a:srcRect l="19352" t="14484" r="19352" b="19558"/>
          <a:stretch>
            <a:fillRect/>
          </a:stretch>
        </p:blipFill>
        <p:spPr bwMode="auto">
          <a:xfrm>
            <a:off x="6876256" y="332656"/>
            <a:ext cx="1196441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0401" b="7159"/>
          <a:stretch>
            <a:fillRect/>
          </a:stretch>
        </p:blipFill>
        <p:spPr bwMode="auto">
          <a:xfrm rot="2607382">
            <a:off x="7282675" y="1002631"/>
            <a:ext cx="1296144" cy="1134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539552" y="3284984"/>
            <a:ext cx="287142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00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Скажи наоборот:</a:t>
            </a:r>
            <a:endParaRPr lang="ru-RU" sz="2600" b="1" i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7544" y="3717032"/>
            <a:ext cx="276793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Старый дуб – ….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Тонкая осинка – ….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Высокая ель – ….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83568" y="5949280"/>
            <a:ext cx="71287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 дубом было много … (желудей)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07504" y="188640"/>
            <a:ext cx="8928992" cy="6480720"/>
          </a:xfrm>
          <a:prstGeom prst="rect">
            <a:avLst/>
          </a:prstGeom>
          <a:solidFill>
            <a:srgbClr val="F7FDAD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758FF3-41B5-4BD8-8E61-C0574CC3C2C7}" type="datetime1">
              <a:rPr lang="ru-RU" smtClean="0"/>
              <a:pPr>
                <a:defRPr/>
              </a:pPr>
              <a:t>25.09.2013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EED987-281C-4DC8-A28B-D4541B78B9F4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563888" y="404664"/>
            <a:ext cx="16260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Три листа</a:t>
            </a:r>
            <a:endParaRPr lang="ru-RU" sz="2400" b="1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908720"/>
            <a:ext cx="8232767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Разложите три разных листочка (или картинки с изображением листьев).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Предложите  ребёнку назвать листья и сказать как они лежат.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Например: «Дубовый лист – между кленовым и берёзовым»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«Кленовый лист – справа от рябинового и слева от дубового»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«Берёзовый лист лежит около кленового» и т. д.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308304" y="4293096"/>
            <a:ext cx="1584176" cy="2351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 descr="C:\Documents and Settings\Пользователь\Рабочий стол\List_klena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75656" y="2780928"/>
            <a:ext cx="1539655" cy="1426270"/>
          </a:xfrm>
          <a:prstGeom prst="rect">
            <a:avLst/>
          </a:prstGeom>
          <a:noFill/>
        </p:spPr>
      </p:pic>
      <p:pic>
        <p:nvPicPr>
          <p:cNvPr id="5124" name="Picture 4" descr="C:\Documents and Settings\Пользователь\Рабочий стол\List_duba1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3849" y="2780928"/>
            <a:ext cx="1584176" cy="1434710"/>
          </a:xfrm>
          <a:prstGeom prst="rect">
            <a:avLst/>
          </a:prstGeom>
          <a:noFill/>
        </p:spPr>
      </p:pic>
      <p:pic>
        <p:nvPicPr>
          <p:cNvPr id="5125" name="Picture 5" descr="C:\Documents and Settings\Пользователь\Рабочий стол\List_berezy1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220072" y="2636912"/>
            <a:ext cx="1430853" cy="1656184"/>
          </a:xfrm>
          <a:prstGeom prst="rect">
            <a:avLst/>
          </a:prstGeom>
          <a:noFill/>
        </p:spPr>
      </p:pic>
      <p:pic>
        <p:nvPicPr>
          <p:cNvPr id="5126" name="Picture 6" descr="C:\Documents and Settings\Пользователь\Рабочий стол\List_topolya-e1348399436890.jpg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403126">
            <a:off x="4788024" y="4221088"/>
            <a:ext cx="1232938" cy="2021209"/>
          </a:xfrm>
          <a:prstGeom prst="rect">
            <a:avLst/>
          </a:prstGeom>
          <a:noFill/>
        </p:spPr>
      </p:pic>
      <p:pic>
        <p:nvPicPr>
          <p:cNvPr id="5127" name="Picture 7" descr="C:\Documents and Settings\Пользователь\Рабочий стол\risunki-listev-derevev-s-nazvaniyami7.gif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2555776" y="4653136"/>
            <a:ext cx="1368150" cy="126417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000"/>
                            </p:stCondLst>
                            <p:childTnLst>
                              <p:par>
                                <p:cTn id="58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758FF3-41B5-4BD8-8E61-C0574CC3C2C7}" type="datetime1">
              <a:rPr lang="ru-RU" smtClean="0"/>
              <a:pPr>
                <a:defRPr/>
              </a:pPr>
              <a:t>25.09.2013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EED987-281C-4DC8-A28B-D4541B78B9F4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pic>
        <p:nvPicPr>
          <p:cNvPr id="12290" name="Picture 2" descr="C:\Documents and Settings\Пользователь\Рабочий стол\Рисунок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707904" y="1268760"/>
            <a:ext cx="4572000" cy="1200329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Загадки</a:t>
            </a:r>
            <a:endParaRPr lang="ru-RU" sz="7200" b="1" u="sng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75856" y="2420888"/>
            <a:ext cx="51015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Предложите ребёнку отгадать загадки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 объяснить, что ему помогло их отгадать.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Пользователь\Рабочий стол\Рисунок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1538" y="1428736"/>
            <a:ext cx="6000792" cy="3571900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Плащ золотистый она надевает,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Тёплое лето она провожает,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Птиц отправляет в дальние страны,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Нам оставляет дожди и туманы.</a:t>
            </a:r>
          </a:p>
          <a:p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" name="Управляющая кнопка: справка 3">
            <a:hlinkClick r:id="" action="ppaction://hlinkshowjump?jump=nextslide" highlightClick="1"/>
          </p:cNvPr>
          <p:cNvSpPr/>
          <p:nvPr/>
        </p:nvSpPr>
        <p:spPr>
          <a:xfrm>
            <a:off x="7929586" y="5643578"/>
            <a:ext cx="1042416" cy="1042416"/>
          </a:xfrm>
          <a:prstGeom prst="actionButtonHelp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Documents and Settings\Пользователь\Рабочий стол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7504" y="188640"/>
            <a:ext cx="8928992" cy="655200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28" y="274638"/>
            <a:ext cx="3686172" cy="1225536"/>
          </a:xfrm>
        </p:spPr>
        <p:txBody>
          <a:bodyPr>
            <a:noAutofit/>
          </a:bodyPr>
          <a:lstStyle/>
          <a:p>
            <a:r>
              <a:rPr lang="ru-RU" sz="8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осень</a:t>
            </a:r>
            <a:endParaRPr lang="ru-RU" sz="8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Управляющая кнопка: далее 2">
            <a:hlinkClick r:id="" action="ppaction://hlinkshowjump?jump=nextslide" highlightClick="1"/>
          </p:cNvPr>
          <p:cNvSpPr>
            <a:spLocks noChangeAspect="1"/>
          </p:cNvSpPr>
          <p:nvPr/>
        </p:nvSpPr>
        <p:spPr>
          <a:xfrm>
            <a:off x="8143900" y="5929330"/>
            <a:ext cx="756000" cy="756000"/>
          </a:xfrm>
          <a:prstGeom prst="actionButtonForwardNex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нач.школа 8. Осень .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нач.школа 8. Осень .</Template>
  <TotalTime>815</TotalTime>
  <Words>1038</Words>
  <Application>Microsoft Office PowerPoint</Application>
  <PresentationFormat>Экран (4:3)</PresentationFormat>
  <Paragraphs>183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нач.школа 8. Осень .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осень</vt:lpstr>
      <vt:lpstr>Слайд 10</vt:lpstr>
      <vt:lpstr>ветер</vt:lpstr>
      <vt:lpstr>Слайд 12</vt:lpstr>
      <vt:lpstr>Слайд 13</vt:lpstr>
      <vt:lpstr>Слайд 14</vt:lpstr>
      <vt:lpstr>листопад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Арсеньева О.Ю.</dc:creator>
  <cp:lastModifiedBy>Пользователь</cp:lastModifiedBy>
  <cp:revision>97</cp:revision>
  <dcterms:created xsi:type="dcterms:W3CDTF">2013-09-11T10:27:06Z</dcterms:created>
  <dcterms:modified xsi:type="dcterms:W3CDTF">2013-09-25T16:46:16Z</dcterms:modified>
</cp:coreProperties>
</file>