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2" r:id="rId3"/>
    <p:sldId id="275" r:id="rId4"/>
    <p:sldId id="258" r:id="rId5"/>
    <p:sldId id="260" r:id="rId6"/>
    <p:sldId id="261" r:id="rId7"/>
    <p:sldId id="263" r:id="rId8"/>
    <p:sldId id="262" r:id="rId9"/>
    <p:sldId id="265" r:id="rId10"/>
    <p:sldId id="276" r:id="rId11"/>
    <p:sldId id="274" r:id="rId12"/>
    <p:sldId id="264" r:id="rId13"/>
    <p:sldId id="269" r:id="rId14"/>
    <p:sldId id="270" r:id="rId15"/>
    <p:sldId id="266" r:id="rId16"/>
    <p:sldId id="267" r:id="rId17"/>
    <p:sldId id="277" r:id="rId18"/>
    <p:sldId id="271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CCFF"/>
    <a:srgbClr val="A31F51"/>
    <a:srgbClr val="85DFFF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68" d="100"/>
          <a:sy n="68" d="100"/>
        </p:scale>
        <p:origin x="-1626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85D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30086/200418627.15e/0_16ef74_4acbfbc4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7923" y="1047750"/>
            <a:ext cx="848375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(Halanan.ru)_---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053;&#1086;&#1074;&#1099;&#1081;%20&#1087;&#1088;&#1086;&#1077;&#1082;&#1090;2.avi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ru/clck/jsredir?from=yandex.ru;images/search;images;;&amp;text=&amp;etext=1268.xDM3T8RnWSYXcAL7GKy76jgqekNjJUNrEgVm_hHdhTBxktf2P-IQ7fGPTtH9k8p-ySnG2gWQFjFOgy_ZbyqmmMrs4gnTRTxG3uW4YqYugsjg3oorLWg_1eTEY5mu4BKr.e97c563b47a29d989663d9dd2dbc2c230c2e9fdc&amp;uuid=&amp;state=tid_Wvm4RM28ca_MiO4Ne9osTPtpHS9wicjEF5X7fRziVPIHCd9FyQ,,&amp;data=UlNrNmk5WktYejR4M09aa0t1T0plY0lQakNVSmhjNHJpMHJVY00xa01UWVRlc2ZmVERSS2s5b0JEXzNBS3pOa1VnM3F2OUtSa3JhRDJQeVU0ZEpZV3hPWFlmT3k5cVVranF0VnptVGMtMVRZejh4Ukw3UWFkY2VWcW9NcXhFYkU3TnVyTk1CaHZsV2FFTWZmTWtzbE53LCw,&amp;sign=09b90f383d72ba31f98e2d578b052a56&amp;keyno=0&amp;b64e=2&amp;l10n=ru" TargetMode="External"/><Relationship Id="rId7" Type="http://schemas.openxmlformats.org/officeDocument/2006/relationships/hyperlink" Target="http://yandex.ru/clck/jsredir?from=yandex.ru;images/search;images;;&amp;text=&amp;etext=1268.YBra4GCVUbwavAkiK8p5zWR7t6waJz-BU7PTqCoO0YAhl3GYIYoJlthF2cp5FV5tyUeKAlu9xFN5Lof5FfFFypleyNWOUCuss9vmFMBE8Ad9cU0cQiFjqwwUaB9Q2oxd.7d136675bc9b344b0df7ca9f161685703fcde6eb&amp;uuid=&amp;state=tid_Wvm4RM28ca_MiO4Ne9osTPtpHS9wicjEF5X7fRziVPIHCd9FyQ,,&amp;data=UlNrNmk5WktYejR3N2VSMTRTcTVMM09QU3ZDeVlIMWR6eXA5OHlOUEpGcnM3dmIycEd4TFBHRDFHWmQ5T1VSU3JlLWFVMkpEa2I0SFRIazFnSGdoUjVSbFR5eWlPc3M3SUs0MEhoN2J2RVFtVVZVa3Z0bnowRVNEOVRSUGxIRHVvMHhsZjBQWkFJNTltMVk0NDZLV3NsUGVxLU91dVBYWEhWQV9XYWhrNUMxS2FvNVhwMkZheWs5VjhzNVh3Qld5&amp;sign=6930522c17f6d38c3b401c7983c96887&amp;keyno=0&amp;b64e=2&amp;l10n=ru" TargetMode="External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andex.ru/clck/jsredir?from=yandex.ru;images/search;images;;&amp;text=&amp;etext=1268.YJErGMft4dEWNvClZEiQvFgXk7EIRIYoZmzMnAVLJCiwnLhWnoVfs3ncw9wIk2NStjnInF9yFeMxvxSqXVybX2XUiERRUZD73JPiOOpjdSMeu8TrusQpXwBxRe_4HeBvoXjOsTyOQe_26rA1JEyD9g.13129f32a3d4443ac0ad82026ecd3a234e94a7d6&amp;uuid=&amp;state=tid_Wvm4RM28ca_MiO4Ne9osTPtpHS9wicjEF5X7fRziVPIHCd9FyQ,,&amp;data=UlNrNmk5WktYejVnRjZxOG04ZWdBLXdOcVAyQW1OQ1BvclViWDJCYlpFX3NMMUY5T1VqUjdNVXJha0Uza1NQckVfZTVDYVQ4SHg1OTBvc0QzVnpFdmRwaUY2N1R2dDFnNG51U2MtOWdBaWJza2FNUVRZYWVNS3E0V2c4a3pMTHd6VFgydWlMTjdxayw,&amp;sign=4662cc802ee980a968e190d67a4b4bbb&amp;keyno=0&amp;b64e=2&amp;l10n=ru" TargetMode="External"/><Relationship Id="rId5" Type="http://schemas.openxmlformats.org/officeDocument/2006/relationships/hyperlink" Target="http://yandex.ru/clck/jsredir?from=yandex.ru;images/search;images;;&amp;text=&amp;etext=1268.8mvdk2jDJsCzn2DXtpMHvxcMTMoVjuI_pDKRZPzbKN63qDsNNdmLUeFJriOkFlE98qg1uDBJNLsjLrDGuRwAnDqffSS37TVpSBxlYbu3KFnbBC1I2Gjb0DRE61-7fQ2KklBdaDawxwqGwsR2-_zZ4A.2336387d5ebe594dfc9e99f015b1514e1e7d116f&amp;uuid=&amp;state=tid_Wvm4RM28ca_MiO4Ne9osTPtpHS9wicjEF5X7fRziVPIHCd9FyQ,,&amp;data=UlNrNmk5WktYejdiZGJXMlpCZGtSWm5zV0QyMnF0Ym1lbnBoSDRDNVRuOEE5SjZrWTg1Szk4bnZ1dTZJNkU5SDdzX3JhbHpDY2JPUG5scElmQ2pjWDd0bnAyQnp3ZDctM1pOMnZTZDRIcUdmWFZJRGM2bElNazdlLTZ6Ym5FUF8zcm5YRF85bUR6bWJLZHR4ZjZSUGJCdGRqeHhtenVZTC1LX00xZ01iejBBLA,,&amp;sign=6d2d4e4e40dc9aadf735d8b8ad2aec3f&amp;keyno=0&amp;b64e=2&amp;l10n=ru" TargetMode="External"/><Relationship Id="rId4" Type="http://schemas.openxmlformats.org/officeDocument/2006/relationships/hyperlink" Target="http://yandex.ru/clck/jsredir?from=yandex.ru;images/search;images;;&amp;text=&amp;etext=1268.hmgk5GxquLUKcUxcRscOQyPaNJoC4QPh1yw_7jnvHCBFX_R4EihdPKDbvdql8zdDsf0KotwxH2roMgHkdT8JEvvKhz-R08pbAsyy_C0VYuzAnyIKzEKhN9Tmb6CbONc5PBhJB98cje8ih8-RDUF_8Q.c8b03bc45da5e303cb4439d4ac22ae8d055578d9&amp;uuid=&amp;state=tid_Wvm4RM28ca_MiO4Ne9osTPtpHS9wicjEF5X7fRziVPIHCd9FyQ,,&amp;data=UlNrNmk5WktYejR4M09aa0t1T0plVlRuX0tJdFdULVAtTnBvTEZUZVEzNVZ1Nlc1QmxUMHJBX0t1V2hkS2RlUnhUS19IQmEtN3MyWVplYlZvZXlFbUNBUTd0MkllOWM1SnZ6N1V2T0dNUlJWMzdJUngwTWduTWc1LVR0RHQ0NGJTNHg2VzBNU0ZsNzF4LVRsd2ROUE5wQ2J5SldIYlpiYi1WdmRWaW1mVGtRLA,,&amp;sign=abb5fad5e2a47052117ff3b0a62ad44b&amp;keyno=0&amp;b64e=2&amp;l10n=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28" y="500042"/>
            <a:ext cx="5752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400" dirty="0" smtClean="0"/>
              <a:t>детский сад № 10 «Белочка»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714612" y="2714620"/>
            <a:ext cx="4277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ДЕТИ С НАРУШЕНИЕМ ЗРЕНИЯ.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«О САМОМ ГЛАВНОМ».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3174" y="1571612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Методическая разработка 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родительского собрания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388" y="5143512"/>
            <a:ext cx="227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rgbClr val="002060"/>
                </a:solidFill>
                <a:latin typeface="Bookman Old Style" pitchFamily="18" charset="0"/>
              </a:rPr>
              <a:t>Учитель-дефектолог</a:t>
            </a:r>
          </a:p>
          <a:p>
            <a:r>
              <a:rPr lang="ru-RU" sz="1400" b="1" i="1" dirty="0" smtClean="0">
                <a:solidFill>
                  <a:srgbClr val="002060"/>
                </a:solidFill>
                <a:latin typeface="Bookman Old Style" pitchFamily="18" charset="0"/>
              </a:rPr>
              <a:t>Волкова А.Е.</a:t>
            </a:r>
            <a:endParaRPr lang="ru-RU" sz="14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4" y="6000768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20</a:t>
            </a:r>
            <a:r>
              <a:rPr lang="en-US" sz="1600" b="1" dirty="0" smtClean="0">
                <a:solidFill>
                  <a:srgbClr val="002060"/>
                </a:solidFill>
                <a:latin typeface="Bookman Old Style" pitchFamily="18" charset="0"/>
              </a:rPr>
              <a:t>20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г</a:t>
            </a:r>
            <a:endParaRPr lang="ru-RU" sz="1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2976" y="857232"/>
            <a:ext cx="7072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ГЛАЗА – ОКНО В ОКРУЖАЮЩИЙ МИР.</a:t>
            </a:r>
            <a:endParaRPr lang="ru-RU" sz="2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user\Desktop\род.собрание 7 группа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5" y="3143248"/>
            <a:ext cx="3444973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7" name="Овальная выноска 6"/>
          <p:cNvSpPr/>
          <p:nvPr/>
        </p:nvSpPr>
        <p:spPr>
          <a:xfrm>
            <a:off x="4214810" y="2071678"/>
            <a:ext cx="4143404" cy="1571636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ОЧЕНЬ ТРУДНО БЫТЬ ДРУГИМ</a:t>
            </a:r>
          </a:p>
          <a:p>
            <a:pPr algn="ct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НЕПОХОЖИМ, НЕ ТАКИМ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28588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3399"/>
                </a:solidFill>
                <a:latin typeface="Bookman Old Style" pitchFamily="18" charset="0"/>
              </a:rPr>
              <a:t>ЦЕЛЬ:  Повышение компетенции родителей  по вопросам воспитания и обучения детей с нарушением зрения</a:t>
            </a:r>
            <a:endParaRPr lang="ru-RU" sz="2000" b="1" dirty="0">
              <a:solidFill>
                <a:srgbClr val="FF3399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142984"/>
            <a:ext cx="7429552" cy="2786082"/>
          </a:xfrm>
        </p:spPr>
        <p:txBody>
          <a:bodyPr/>
          <a:lstStyle/>
          <a:p>
            <a:pPr algn="l"/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Задачи: 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Формирование у родителей представлений о возможностях детей с нарушением зрения.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Знакомство родителей с особенностями коррекционной работы.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Сближение родителей и детей с целью их дальнейшего участия в развитии и воспитании.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err="1" smtClean="0">
                <a:solidFill>
                  <a:srgbClr val="006600"/>
                </a:solidFill>
                <a:latin typeface="Bookman Old Style" pitchFamily="18" charset="0"/>
              </a:rPr>
              <a:t>Оптимизиция</a:t>
            </a: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 детско-родительских отношений.</a:t>
            </a:r>
          </a:p>
        </p:txBody>
      </p:sp>
      <p:pic>
        <p:nvPicPr>
          <p:cNvPr id="4" name="Рисунок 3" descr="081215-08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4411304"/>
            <a:ext cx="3357586" cy="1892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0166" y="285728"/>
            <a:ext cx="6000792" cy="8572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МЫ ВИДИМ МИР НЕМНОГО ПО-ДРУГОМУ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26" name="Picture 2" descr="C:\Users\user\Desktop\род.собрание 7 группа\ми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85992"/>
            <a:ext cx="7911729" cy="33194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643306" y="1214422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МИОПИЯ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од.собрание 7 группа\zreniye-pri-ambliop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142984"/>
            <a:ext cx="6865212" cy="492922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42860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АМБЛИОПИЯ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8992" y="28572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АСТИГМАТИЗМ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user\Desktop\род.собрание 7 группа\astigmatizm-lecheni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928670"/>
            <a:ext cx="5362575" cy="2514600"/>
          </a:xfrm>
          <a:prstGeom prst="rect">
            <a:avLst/>
          </a:prstGeom>
          <a:noFill/>
        </p:spPr>
      </p:pic>
      <p:pic>
        <p:nvPicPr>
          <p:cNvPr id="3075" name="Picture 3" descr="C:\Users\user\Desktop\род.собрание 7 группа\astigmatiz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571876"/>
            <a:ext cx="7366000" cy="260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43306" y="42860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ГЛАУКОМА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user\Desktop\род.собрание 7 группа\glaucoma-simpto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3" y="1074404"/>
            <a:ext cx="6672171" cy="5497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9190" y="714356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КАТАРАКТА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user\Desktop\род.собрание 7 группа\катарак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28"/>
            <a:ext cx="3786214" cy="2963124"/>
          </a:xfrm>
          <a:prstGeom prst="rect">
            <a:avLst/>
          </a:prstGeom>
          <a:noFill/>
        </p:spPr>
      </p:pic>
      <p:pic>
        <p:nvPicPr>
          <p:cNvPr id="4099" name="Picture 3" descr="C:\Users\user\Desktop\род.собрание 7 группа\hq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1405" y="3260406"/>
            <a:ext cx="4572000" cy="342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00100" y="4286256"/>
            <a:ext cx="2879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ДАЛЬТОНИЗМ</a:t>
            </a:r>
          </a:p>
          <a:p>
            <a:r>
              <a:rPr lang="en-US" sz="2400" b="1" dirty="0" smtClean="0">
                <a:solidFill>
                  <a:srgbClr val="FF0000"/>
                </a:solidFill>
                <a:hlinkClick r:id="rId4" action="ppaction://hlinkfile"/>
              </a:rPr>
              <a:t>(Halanan.ru)_---.mp4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285728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РАБОТАЕМ ВМЕСТЕ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3" name="Рисунок 12" descr="IMG_20161028_165315.jpg"/>
          <p:cNvPicPr>
            <a:picLocks noChangeAspect="1"/>
          </p:cNvPicPr>
          <p:nvPr/>
        </p:nvPicPr>
        <p:blipFill>
          <a:blip r:embed="rId2" cstate="print"/>
          <a:srcRect r="13636"/>
          <a:stretch>
            <a:fillRect/>
          </a:stretch>
        </p:blipFill>
        <p:spPr>
          <a:xfrm>
            <a:off x="1000100" y="928670"/>
            <a:ext cx="3509843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IMG_20161028_165423.jpg"/>
          <p:cNvPicPr>
            <a:picLocks noChangeAspect="1"/>
          </p:cNvPicPr>
          <p:nvPr/>
        </p:nvPicPr>
        <p:blipFill>
          <a:blip r:embed="rId3" cstate="print"/>
          <a:srcRect l="13954"/>
          <a:stretch>
            <a:fillRect/>
          </a:stretch>
        </p:blipFill>
        <p:spPr>
          <a:xfrm>
            <a:off x="4786314" y="2000240"/>
            <a:ext cx="4043348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IMG_20161028_165415.jpg"/>
          <p:cNvPicPr>
            <a:picLocks noChangeAspect="1"/>
          </p:cNvPicPr>
          <p:nvPr/>
        </p:nvPicPr>
        <p:blipFill>
          <a:blip r:embed="rId4" cstate="print"/>
          <a:srcRect l="4255" r="10637"/>
          <a:stretch>
            <a:fillRect/>
          </a:stretch>
        </p:blipFill>
        <p:spPr>
          <a:xfrm>
            <a:off x="714348" y="3929066"/>
            <a:ext cx="3891129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0232" y="357166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РАБОТАЕМ ВМЕСТЕ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3" name="Рисунок 12" descr="IMG_20161028_165315.jpg"/>
          <p:cNvPicPr>
            <a:picLocks noChangeAspect="1"/>
          </p:cNvPicPr>
          <p:nvPr/>
        </p:nvPicPr>
        <p:blipFill>
          <a:blip r:embed="rId2" cstate="print"/>
          <a:srcRect l="10177" r="10444"/>
          <a:stretch>
            <a:fillRect/>
          </a:stretch>
        </p:blipFill>
        <p:spPr>
          <a:xfrm>
            <a:off x="1214414" y="1285860"/>
            <a:ext cx="3357586" cy="2379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IMG_20161028_1654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571612"/>
            <a:ext cx="3496950" cy="2055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IMG_20161028_165415.jpg"/>
          <p:cNvPicPr>
            <a:picLocks noChangeAspect="1"/>
          </p:cNvPicPr>
          <p:nvPr/>
        </p:nvPicPr>
        <p:blipFill>
          <a:blip r:embed="rId4" cstate="print"/>
          <a:srcRect r="16327"/>
          <a:stretch>
            <a:fillRect/>
          </a:stretch>
        </p:blipFill>
        <p:spPr>
          <a:xfrm>
            <a:off x="1071538" y="4143380"/>
            <a:ext cx="3571900" cy="2401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71117_091938.jpg"/>
          <p:cNvPicPr>
            <a:picLocks noChangeAspect="1"/>
          </p:cNvPicPr>
          <p:nvPr/>
        </p:nvPicPr>
        <p:blipFill>
          <a:blip r:embed="rId5" cstate="print"/>
          <a:srcRect l="4687" t="6944" r="11718"/>
          <a:stretch>
            <a:fillRect/>
          </a:stretch>
        </p:blipFill>
        <p:spPr>
          <a:xfrm>
            <a:off x="5032873" y="4143380"/>
            <a:ext cx="3611093" cy="2331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928662" y="857232"/>
            <a:ext cx="400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Готовимся к проверке остроты зрения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8" y="1000108"/>
            <a:ext cx="3817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Активизируем зрительные функции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3786190"/>
            <a:ext cx="379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Готовимся к работе на </a:t>
            </a:r>
            <a:r>
              <a:rPr lang="ru-RU" b="1" dirty="0" err="1" smtClean="0">
                <a:solidFill>
                  <a:srgbClr val="002060"/>
                </a:solidFill>
              </a:rPr>
              <a:t>синоптофоре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285728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ТРУДНОСТИ ДЕТЕЙ С НАРУШЕНИЕМ ЗРЕНИЯ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5643570" y="928670"/>
            <a:ext cx="2286016" cy="128588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Недостаточно зрительных образов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1571604" y="2928934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Искаженное восприятие сенсорных эталонов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1214414" y="928670"/>
            <a:ext cx="2286016" cy="142876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Нарушение ориентировки в пространстве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5643570" y="2786058"/>
            <a:ext cx="2143140" cy="128588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Бедный словарный запас…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147" name="Picture 3" descr="C:\Users\user\Desktop\род.собрание 7 группа\empty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4214818"/>
            <a:ext cx="2143140" cy="2337971"/>
          </a:xfrm>
          <a:prstGeom prst="rect">
            <a:avLst/>
          </a:prstGeom>
          <a:noFill/>
        </p:spPr>
      </p:pic>
      <p:sp>
        <p:nvSpPr>
          <p:cNvPr id="10" name="Овальная выноска 9"/>
          <p:cNvSpPr/>
          <p:nvPr/>
        </p:nvSpPr>
        <p:spPr>
          <a:xfrm>
            <a:off x="6357950" y="4572008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незрелая эмоционально-волевая сфера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1214414" y="4643446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Бедный эмоциональный мир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3500430" y="1571612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Нарушение общей и мелкой моторики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 ПРЕОДОЛЕТЬ ЭТИ ТРУДНОСТИ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785786" y="857232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ПРАВИЛЬНЫЙ РЕЖИМ ДНЯ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4500562" y="1928802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СОБЛЮДЕНИЕ ЗРИТЕЛЬНЫХ НАГРУЗОК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1000100" y="2928934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ПРАВИЛЬНЫЙ ПОДБОР НАГЛЯДНОГО И РАЗДАТОЧНОГО МАТЕРИАЛА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4786314" y="3929066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ИСПОЛЬЗОВАНИЕ СПЕЦ.СРЕДСТВ ДЛЯ ЗРИТЕЛЬНОГО ВОСПРИЯТИЯ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928662" y="5000636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ИСПОЛЬЗОВАНИЕ ЗДОРОВЬЕСБЕРЕГАЮЩИХ ТЕХНОЛОГИЙ В РАБОТЕ С ДЕТЬМИ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072066" y="5786454"/>
            <a:ext cx="3786182" cy="857256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ВЗАИМОДЕЙСТВИЕ М/С ОРТОПТИСТКИ И ПЕДАГОГОВ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cheekywife.ru/media/k2/items/cache/9b1dde2ffe2b38caf45c4ce39024d497_L.jpg?t=14628702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14290"/>
            <a:ext cx="2364400" cy="157232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 ПРЕОДОЛЕТЬ ЭТИ ТРУДНОСТИ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928662" y="1142984"/>
            <a:ext cx="3714776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ПРАВИЛЬНЫЙ ПОДБОР НАГЛЯДНОГО И РАЗДАТОЧНОГО МАТЕРИАЛА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928662" y="2928934"/>
            <a:ext cx="3429024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ИСПОЛЬЗОВАНИЕ СПЕЦ.СРЕДСТВ ДЛЯ ЗРИТЕЛЬНОГО ВОСПРИЯТИЯ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857224" y="4643446"/>
            <a:ext cx="3786214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ИСПОЛЬЗОВАНИЕ ЗДОРОВЬЕСБЕРЕГАЮЩИХ ТЕХНОЛОГИЙ В РАБОТЕ С ДЕТЬМИ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cheekywife.ru/media/k2/items/cache/9b1dde2ffe2b38caf45c4ce39024d497_L.jpg?t=14628702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14290"/>
            <a:ext cx="2364400" cy="15723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F:\фото 1\IMG_20161024_095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911074"/>
            <a:ext cx="1928826" cy="144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1" y="2089536"/>
            <a:ext cx="1785950" cy="1339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D:\ЖАННННААА\ЗАВУЧ\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333468">
            <a:off x="7358082" y="3643314"/>
            <a:ext cx="1254927" cy="1214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3" descr="D:\ЖАННННААА\ЗАВУЧ\Новая папка\0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65257">
            <a:off x="7000892" y="5143512"/>
            <a:ext cx="1708321" cy="1214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2" descr="E:\фото к собранию\DSC058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5000636"/>
            <a:ext cx="1658711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F:\фото 1\IMG_20161024_095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928934"/>
            <a:ext cx="1928826" cy="144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488" y="35716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ОШИБКИ РОДИТЕЛЕЙ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42976" y="1643050"/>
            <a:ext cx="4429156" cy="121444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Чрезмерная опека</a:t>
            </a:r>
            <a:r>
              <a:rPr lang="ru-RU" b="1" dirty="0" smtClean="0">
                <a:solidFill>
                  <a:srgbClr val="C00000"/>
                </a:solidFill>
                <a:latin typeface="Century" pitchFamily="18" charset="0"/>
              </a:rPr>
              <a:t> </a:t>
            </a:r>
            <a:endParaRPr lang="ru-RU" b="1" dirty="0">
              <a:solidFill>
                <a:srgbClr val="C00000"/>
              </a:solidFill>
              <a:latin typeface="Century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3214686"/>
            <a:ext cx="4429156" cy="121444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Неадекватность предъявляемых действий к ребенку в семье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(</a:t>
            </a:r>
            <a:r>
              <a:rPr lang="ru-RU" sz="2000" b="1" i="1" dirty="0" smtClean="0">
                <a:solidFill>
                  <a:srgbClr val="C00000"/>
                </a:solidFill>
                <a:latin typeface="Century" pitchFamily="18" charset="0"/>
              </a:rPr>
              <a:t>непосильные задачи для ребенка</a:t>
            </a:r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)</a:t>
            </a:r>
            <a:endParaRPr lang="ru-RU" sz="2000" b="1" dirty="0">
              <a:solidFill>
                <a:srgbClr val="C00000"/>
              </a:solidFill>
              <a:latin typeface="Century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57554" y="4714884"/>
            <a:ext cx="4429156" cy="107157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Воспитание в стиле «кумир семьи.</a:t>
            </a:r>
            <a:endParaRPr lang="ru-RU" sz="2000" b="1" dirty="0">
              <a:solidFill>
                <a:srgbClr val="C00000"/>
              </a:solidFill>
              <a:latin typeface="Century" pitchFamily="18" charset="0"/>
            </a:endParaRPr>
          </a:p>
        </p:txBody>
      </p:sp>
      <p:pic>
        <p:nvPicPr>
          <p:cNvPr id="21506" name="Picture 2" descr="http://bukvic.ru/wp-content/uploads/2015/10/chteni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714356"/>
            <a:ext cx="3000364" cy="199524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488" y="357166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НАШИ СОВЕТЫ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8662" y="1071546"/>
            <a:ext cx="4429156" cy="78581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ЧАЩЕ РАЗГОВАРИВАЙТЕ С ДЕТЬМИ,ОЗВУЧИВАЙТЕ ТО, ЧТО ВЫ ДЕЛАЕТЕ, ЧТО ВЫ ВИДИТЕ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57290" y="2071678"/>
            <a:ext cx="4429156" cy="78581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СПОКОЙНО ПОВТОРЯЙТЕ ПРОСЬБЫ, ИЗ-ЗА НЕУСТОЙЧИВОГО ВНИМАНИЯ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14546" y="3071810"/>
            <a:ext cx="4429156" cy="85725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УЧИТЕ РЕБЕНКА ВНИМАТЕЛЬНО И ДО  КОНЦА ВЫСЛУШИВАТЬ ВЗРОСЛОГО И ОТВЕЧАТЬ НА ВОПРОСЫ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14678" y="4143380"/>
            <a:ext cx="4429156" cy="78581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«ВСЕ, ЧТО МОЖНО, ПРЕДСТАВЬТЕ РЕБЕНКУ НАГЛЯДНО»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29058" y="5214950"/>
            <a:ext cx="4429156" cy="121444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УЧИТЕ МАЛЫША ОБСЛЕДОВАТЬ ОКРУЖАЮЩИЕ ПРЕДМЕТЫ НЕ ТОЛЬКО С ПОМОЩЬЮ ЗРЕНИЯ, НО И С ПОМОЩЬЮ ОСЯЗАНИЯ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1506" name="Picture 2" descr="http://bukvic.ru/wp-content/uploads/2015/10/chteni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714356"/>
            <a:ext cx="3000364" cy="199524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7422" y="214290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ПРАВИЛА ДЛЯ РОДИТЕЛЕЙ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428728" y="857232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Самая важная цель для слепого или слабовидящего ребёнка – стать самостоятельным человеком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1785918" y="2000240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Ребёнку с нарушением зрения нужны все те же самые знания, умения и опыт, что и зрячему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2071670" y="3143248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Важно научить ребёнка выполнять задачу самостоятельно, а не делать всё за него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2285984" y="4214818"/>
            <a:ext cx="5357850" cy="1357322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Ребёнок  должен получить информацию об окружающем мире через собственные ощущения: трогая, слушая, нюхая, пробуя на вкус, действуя с предметами.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2714612" y="5715016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Помогите ребёнку с нарушениями зрения участвовать во ВСЁМ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G_20171117_0934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2071678"/>
            <a:ext cx="3357586" cy="1888642"/>
          </a:xfrm>
          <a:prstGeom prst="rect">
            <a:avLst/>
          </a:prstGeom>
        </p:spPr>
      </p:pic>
      <p:pic>
        <p:nvPicPr>
          <p:cNvPr id="13" name="Рисунок 12" descr="IMG_20171117_0937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8080" y="4143380"/>
            <a:ext cx="3937028" cy="2214578"/>
          </a:xfrm>
          <a:prstGeom prst="rect">
            <a:avLst/>
          </a:prstGeom>
        </p:spPr>
      </p:pic>
      <p:pic>
        <p:nvPicPr>
          <p:cNvPr id="14" name="Рисунок 13" descr="20171030_103607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214290"/>
            <a:ext cx="3143240" cy="1771925"/>
          </a:xfrm>
          <a:prstGeom prst="rect">
            <a:avLst/>
          </a:prstGeom>
        </p:spPr>
      </p:pic>
      <p:pic>
        <p:nvPicPr>
          <p:cNvPr id="19" name="Рисунок 18" descr="20171030_1039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33722" y="257593"/>
            <a:ext cx="2914670" cy="1643074"/>
          </a:xfrm>
          <a:prstGeom prst="rect">
            <a:avLst/>
          </a:prstGeom>
        </p:spPr>
      </p:pic>
      <p:pic>
        <p:nvPicPr>
          <p:cNvPr id="20" name="Рисунок 19" descr="20171101_102352 - копия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3504" y="2143116"/>
            <a:ext cx="2928926" cy="17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од.собрание 7 группа\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71479"/>
            <a:ext cx="7286676" cy="546500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1214414" y="6357958"/>
            <a:ext cx="2008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file"/>
              </a:rPr>
              <a:t>Новый проект2.</a:t>
            </a:r>
            <a:r>
              <a:rPr lang="en-US" dirty="0" err="1" smtClean="0">
                <a:hlinkClick r:id="rId3" action="ppaction://hlinkfile"/>
              </a:rPr>
              <a:t>avi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1670" y="357166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Литература и электронные ресурсы: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1285860"/>
            <a:ext cx="7715304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smtClean="0"/>
              <a:t> Психология воспитания детей с нарушением зрения. Под ред. Л.И. Солнцевой, В.З. Денискиной. 2004 г.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smtClean="0"/>
              <a:t>Подготовка детей дошкольного возраста к </a:t>
            </a:r>
            <a:r>
              <a:rPr lang="ru-RU" dirty="0" err="1" smtClean="0"/>
              <a:t>плеопто-ортоптическому</a:t>
            </a:r>
            <a:r>
              <a:rPr lang="ru-RU" dirty="0" smtClean="0"/>
              <a:t> лечению. З.П. Малеева.2009 г.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smtClean="0"/>
              <a:t>Ж. Воспитание и обучение № 3 2009 г., статья М.П. Бондаренко.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3"/>
              </a:rPr>
              <a:t>pda.diary.ru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4"/>
              </a:rPr>
              <a:t>poglazam.ru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5"/>
              </a:rPr>
              <a:t>t-zrenie.ru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6"/>
              </a:rPr>
              <a:t>yazdorov.kz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err="1" smtClean="0">
                <a:hlinkClick r:id="rId7"/>
              </a:rPr>
              <a:t>realnost.trogatelnyyduet.ru</a:t>
            </a:r>
            <a:r>
              <a:rPr lang="ru-RU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</TotalTime>
  <Words>427</Words>
  <Application>Microsoft Office PowerPoint</Application>
  <PresentationFormat>Экран (4:3)</PresentationFormat>
  <Paragraphs>79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1_Тема Office</vt:lpstr>
      <vt:lpstr>Слайд 1</vt:lpstr>
      <vt:lpstr>Слайд 2</vt:lpstr>
      <vt:lpstr>ЦЕЛЬ:  Повышение компетенции родителей  по вопросам воспитания и обучения детей с нарушением зрения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Admin</cp:lastModifiedBy>
  <cp:revision>152</cp:revision>
  <dcterms:created xsi:type="dcterms:W3CDTF">2014-07-06T18:18:01Z</dcterms:created>
  <dcterms:modified xsi:type="dcterms:W3CDTF">2020-08-31T12:43:55Z</dcterms:modified>
</cp:coreProperties>
</file>