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58" r:id="rId3"/>
    <p:sldId id="277" r:id="rId4"/>
    <p:sldId id="270" r:id="rId5"/>
    <p:sldId id="278" r:id="rId6"/>
    <p:sldId id="280" r:id="rId7"/>
    <p:sldId id="279" r:id="rId8"/>
    <p:sldId id="281" r:id="rId9"/>
    <p:sldId id="267" r:id="rId10"/>
    <p:sldId id="262" r:id="rId11"/>
    <p:sldId id="273" r:id="rId12"/>
    <p:sldId id="282" r:id="rId13"/>
    <p:sldId id="283" r:id="rId14"/>
    <p:sldId id="284" r:id="rId15"/>
    <p:sldId id="263" r:id="rId16"/>
    <p:sldId id="276" r:id="rId17"/>
    <p:sldId id="285" r:id="rId18"/>
    <p:sldId id="286" r:id="rId19"/>
    <p:sldId id="287" r:id="rId20"/>
    <p:sldId id="28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17148-F66B-44D1-B746-8221A22AC37A}" type="datetimeFigureOut">
              <a:rPr lang="ru-RU" smtClean="0"/>
              <a:pPr/>
              <a:t>11.12.2018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736EA-F2D5-4451-B662-1D04FDE98BB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736EA-F2D5-4451-B662-1D04FDE98BB8}" type="slidenum">
              <a:rPr lang="ru-RU" smtClean="0"/>
              <a:pPr/>
              <a:t>18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FFAEC-A1A8-4CD9-A928-CC01BCBBA291}" type="datetimeFigureOut">
              <a:rPr lang="ru-RU" smtClean="0"/>
              <a:pPr/>
              <a:t>11.12.2018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6E15D-E7F4-4ED5-A640-C3DE18040E3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FFAEC-A1A8-4CD9-A928-CC01BCBBA291}" type="datetimeFigureOut">
              <a:rPr lang="ru-RU" smtClean="0"/>
              <a:pPr/>
              <a:t>11.12.2018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6E15D-E7F4-4ED5-A640-C3DE18040E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FFAEC-A1A8-4CD9-A928-CC01BCBBA291}" type="datetimeFigureOut">
              <a:rPr lang="ru-RU" smtClean="0"/>
              <a:pPr/>
              <a:t>11.12.2018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6E15D-E7F4-4ED5-A640-C3DE18040E3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FFAEC-A1A8-4CD9-A928-CC01BCBBA291}" type="datetimeFigureOut">
              <a:rPr lang="ru-RU" smtClean="0"/>
              <a:pPr/>
              <a:t>11.12.2018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6E15D-E7F4-4ED5-A640-C3DE18040E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FFAEC-A1A8-4CD9-A928-CC01BCBBA291}" type="datetimeFigureOut">
              <a:rPr lang="ru-RU" smtClean="0"/>
              <a:pPr/>
              <a:t>11.12.2018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6E15D-E7F4-4ED5-A640-C3DE18040E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FFAEC-A1A8-4CD9-A928-CC01BCBBA291}" type="datetimeFigureOut">
              <a:rPr lang="ru-RU" smtClean="0"/>
              <a:pPr/>
              <a:t>11.12.2018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6E15D-E7F4-4ED5-A640-C3DE18040E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FFAEC-A1A8-4CD9-A928-CC01BCBBA291}" type="datetimeFigureOut">
              <a:rPr lang="ru-RU" smtClean="0"/>
              <a:pPr/>
              <a:t>11.12.2018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6E15D-E7F4-4ED5-A640-C3DE18040E3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FFAEC-A1A8-4CD9-A928-CC01BCBBA291}" type="datetimeFigureOut">
              <a:rPr lang="ru-RU" smtClean="0"/>
              <a:pPr/>
              <a:t>11.12.2018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6E15D-E7F4-4ED5-A640-C3DE18040E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FFAEC-A1A8-4CD9-A928-CC01BCBBA291}" type="datetimeFigureOut">
              <a:rPr lang="ru-RU" smtClean="0"/>
              <a:pPr/>
              <a:t>11.12.2018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6E15D-E7F4-4ED5-A640-C3DE18040E3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FFAEC-A1A8-4CD9-A928-CC01BCBBA291}" type="datetimeFigureOut">
              <a:rPr lang="ru-RU" smtClean="0"/>
              <a:pPr/>
              <a:t>11.12.2018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6E15D-E7F4-4ED5-A640-C3DE18040E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3FFAEC-A1A8-4CD9-A928-CC01BCBBA291}" type="datetimeFigureOut">
              <a:rPr lang="ru-RU" smtClean="0"/>
              <a:pPr/>
              <a:t>11.12.2018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96E15D-E7F4-4ED5-A640-C3DE18040E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73FFAEC-A1A8-4CD9-A928-CC01BCBBA291}" type="datetimeFigureOut">
              <a:rPr lang="ru-RU" smtClean="0"/>
              <a:pPr/>
              <a:t>11.12.2018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796E15D-E7F4-4ED5-A640-C3DE18040E3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&#1042;&#1080;&#1085;&#1086;&#1074;&#1072;&#1090;&#1072;&#1103;%20&#1090;&#1091;&#1095;&#1082;&#1072;%20&#1044;.&#1058;&#1091;&#1093;&#1084;&#1072;&#1085;&#1086;&#1074;%20+.mp3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buklet_keys.docx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&#1055;&#1086;&#1083;&#1086;&#1078;&#1077;&#1085;&#1080;&#1077;%20&#1082;%20&#1082;&#1086;&#1085;&#1082;&#1091;&#1088;&#1089;&#1091;%20&#1051;&#1091;&#1095;&#1096;&#1080;&#1081;%20&#1082;&#1077;&#1081;&#1089;%20&#1074;%20&#1076;&#1086;&#1091;_.do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357166"/>
            <a:ext cx="7406640" cy="35719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Кейс-технологии в дошкольном образовании</a:t>
            </a:r>
            <a:endParaRPr lang="en-US" sz="5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Старший воспитатель</a:t>
            </a:r>
          </a:p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МБДОУ д/с 10 «Белочка»</a:t>
            </a:r>
          </a:p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Ковшова А.В.</a:t>
            </a:r>
          </a:p>
          <a:p>
            <a:endParaRPr lang="ru-RU" sz="2400" dirty="0"/>
          </a:p>
        </p:txBody>
      </p:sp>
      <p:pic>
        <p:nvPicPr>
          <p:cNvPr id="12290" name="Picture 2" descr="ÐÐ°ÑÑÐ¸Ð½ÐºÐ¸ Ð¿Ð¾ Ð·Ð°Ð¿ÑÐ¾ÑÑ Ð´ÐµÑÐ¸ Ð² ÑÐ°Ð´Ñ Ð¸Ð»Ð»ÑÑÑÑÐ°ÑÐ¸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" y="3714752"/>
            <a:ext cx="9105900" cy="292893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214414" y="214290"/>
            <a:ext cx="5502284" cy="1234471"/>
          </a:xfrm>
          <a:prstGeom prst="rect">
            <a:avLst/>
          </a:prstGeom>
        </p:spPr>
        <p:txBody>
          <a:bodyPr anchor="ctr">
            <a:normAutofit fontScale="900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«</a:t>
            </a:r>
            <a:r>
              <a:rPr kumimoji="0" lang="ru-RU" sz="27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В споре рождается истина»</a:t>
            </a:r>
            <a:br>
              <a:rPr kumimoji="0" lang="ru-RU" sz="27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</a:br>
            <a:r>
              <a:rPr kumimoji="0" lang="ru-RU" sz="27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br>
              <a:rPr kumimoji="0" lang="ru-RU" sz="27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</a:br>
            <a:r>
              <a:rPr kumimoji="0" lang="ru-RU" sz="27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Сократ</a:t>
            </a:r>
            <a:endParaRPr kumimoji="0" lang="ru-RU" sz="27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1785926"/>
            <a:ext cx="3158964" cy="3130884"/>
          </a:xfrm>
          <a:prstGeom prst="rect">
            <a:avLst/>
          </a:prstGeom>
        </p:spPr>
      </p:pic>
      <p:pic>
        <p:nvPicPr>
          <p:cNvPr id="7" name="Picture 2" descr="http://domyenglishessay.writemypaperme.info/image/687474703a2f2f7777772e7377696d70737963682e636f6d2f77702d636f6e74656e742f75706c6f6164732f323031322f30372f6361736573747564792e706e6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2849">
            <a:off x="4455246" y="1991829"/>
            <a:ext cx="4267365" cy="30895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214414" y="5143512"/>
            <a:ext cx="7143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Monotype Corsiva" pitchFamily="66" charset="0"/>
              </a:rPr>
              <a:t>В чем же заключается его суть и как его </a:t>
            </a:r>
            <a:r>
              <a:rPr lang="ru-RU" sz="3200" b="1" dirty="0" smtClean="0">
                <a:solidFill>
                  <a:srgbClr val="0070C0"/>
                </a:solidFill>
                <a:latin typeface="Monotype Corsiva" pitchFamily="66" charset="0"/>
              </a:rPr>
              <a:t>использовать в работе с детьми</a:t>
            </a:r>
            <a:r>
              <a:rPr lang="ru-RU" sz="3200" dirty="0" smtClean="0">
                <a:solidFill>
                  <a:srgbClr val="0070C0"/>
                </a:solidFill>
                <a:latin typeface="Monotype Corsiva" pitchFamily="66" charset="0"/>
              </a:rPr>
              <a:t>? </a:t>
            </a:r>
            <a:endParaRPr lang="ru-RU" sz="3200" dirty="0">
              <a:solidFill>
                <a:srgbClr val="0070C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285728"/>
            <a:ext cx="77867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u="sng" dirty="0" smtClean="0">
                <a:solidFill>
                  <a:srgbClr val="0070C0"/>
                </a:solidFill>
                <a:latin typeface="Comic Sans MS" pitchFamily="66" charset="0"/>
              </a:rPr>
              <a:t>История</a:t>
            </a:r>
            <a:r>
              <a:rPr lang="ru-RU" sz="2400" dirty="0" smtClean="0">
                <a:solidFill>
                  <a:srgbClr val="0070C0"/>
                </a:solidFill>
                <a:latin typeface="Comic Sans MS" pitchFamily="66" charset="0"/>
              </a:rPr>
              <a:t> кейс-метода начинается с 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XVII </a:t>
            </a:r>
            <a:r>
              <a:rPr lang="ru-RU" sz="2400" dirty="0" smtClean="0">
                <a:solidFill>
                  <a:srgbClr val="0070C0"/>
                </a:solidFill>
                <a:latin typeface="Comic Sans MS" pitchFamily="66" charset="0"/>
              </a:rPr>
              <a:t>века, когда теологи брали из жизни реальные случаи и анализировали их. Родиной кейс метода является США.</a:t>
            </a:r>
          </a:p>
          <a:p>
            <a:pPr algn="just"/>
            <a:endParaRPr lang="ru-RU" sz="2400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algn="just"/>
            <a:r>
              <a:rPr lang="ru-RU" sz="2400" dirty="0" smtClean="0">
                <a:solidFill>
                  <a:srgbClr val="0070C0"/>
                </a:solidFill>
                <a:latin typeface="Comic Sans MS" pitchFamily="66" charset="0"/>
              </a:rPr>
              <a:t>В России данная технология стала внедряться лишь последние несколько лет.</a:t>
            </a:r>
          </a:p>
          <a:p>
            <a:pPr algn="just"/>
            <a:endParaRPr lang="ru-RU" sz="2400" dirty="0" smtClean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3071810"/>
            <a:ext cx="457203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solidFill>
                  <a:srgbClr val="0070C0"/>
                </a:solidFill>
                <a:latin typeface="Comic Sans MS" pitchFamily="66" charset="0"/>
              </a:rPr>
              <a:t>Название</a:t>
            </a:r>
            <a:r>
              <a:rPr lang="ru-RU" sz="2400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latin typeface="Comic Sans MS" pitchFamily="66" charset="0"/>
              </a:rPr>
              <a:t>кейс-технология </a:t>
            </a:r>
            <a:r>
              <a:rPr lang="ru-RU" sz="2400" dirty="0" smtClean="0">
                <a:solidFill>
                  <a:srgbClr val="0070C0"/>
                </a:solidFill>
                <a:latin typeface="Comic Sans MS" pitchFamily="66" charset="0"/>
              </a:rPr>
              <a:t>произошло от латинского «casus» - запутанный, необычный случай; а также от английского «case» - портфель, чемоданчик. </a:t>
            </a:r>
          </a:p>
          <a:p>
            <a:endParaRPr lang="ru-RU" sz="3200" dirty="0" smtClean="0"/>
          </a:p>
          <a:p>
            <a:endParaRPr lang="ru-RU" dirty="0"/>
          </a:p>
        </p:txBody>
      </p:sp>
      <p:pic>
        <p:nvPicPr>
          <p:cNvPr id="5" name="Picture 4" descr="ÐÐ°ÑÑÐ¸Ð½ÐºÐ¸ Ð¿Ð¾ Ð·Ð°Ð¿ÑÐ¾ÑÑ Ð¿Ð¾ÑÑÑÐµÐ»Ñ Ð¸Ð»Ð»ÑÑÑÑÐ°ÑÐ¸Ð¸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A7A8AC"/>
              </a:clrFrom>
              <a:clrTo>
                <a:srgbClr val="A7A8A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3000372"/>
            <a:ext cx="3290236" cy="328612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2976" y="357166"/>
            <a:ext cx="75009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3"/>
                </a:solidFill>
                <a:latin typeface="Comic Sans MS" pitchFamily="66" charset="0"/>
              </a:rPr>
              <a:t>Кейс-технология</a:t>
            </a:r>
            <a:r>
              <a:rPr lang="ru-RU" sz="2800" dirty="0" smtClean="0">
                <a:solidFill>
                  <a:srgbClr val="0070C0"/>
                </a:solidFill>
                <a:latin typeface="Comic Sans MS" pitchFamily="66" charset="0"/>
              </a:rPr>
              <a:t> – это общее название технологий обучения, представляющих собой методы анализа ситуаций. </a:t>
            </a:r>
          </a:p>
          <a:p>
            <a:endParaRPr lang="ru-RU" sz="2800" dirty="0" smtClean="0"/>
          </a:p>
          <a:p>
            <a:endParaRPr lang="ru-RU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142976" y="2143116"/>
            <a:ext cx="77867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accent1"/>
                </a:solidFill>
                <a:latin typeface="Comic Sans MS" pitchFamily="66" charset="0"/>
              </a:rPr>
              <a:t>Для чего нужен кейс? </a:t>
            </a:r>
          </a:p>
          <a:p>
            <a:endParaRPr lang="ru-RU" sz="28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Кейс дает возможность приблизиться к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практике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, встать на позицию человека, реально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принимающего решения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,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учиться на ошибках других.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214290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omic Sans MS" pitchFamily="66" charset="0"/>
              </a:rPr>
              <a:t>Продолжи формулировку или вставить пропущенные слова в основных умениях и навыках, которые формируются у </a:t>
            </a:r>
            <a:r>
              <a:rPr lang="ru-RU" b="1" dirty="0" smtClean="0">
                <a:latin typeface="Comic Sans MS" pitchFamily="66" charset="0"/>
              </a:rPr>
              <a:t>дошкольников посредством кейс – технологии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428736"/>
            <a:ext cx="8929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Умение пользоваться основными культурными способами деятельности, проявлять …….                      и самостоятельность в разных видах деятельности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43042" y="1643050"/>
            <a:ext cx="1714512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инициативу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844" y="2285992"/>
            <a:ext cx="88583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Коммуникативные умения проявляются ….                  в умении договариваться, учитывать интересы и чувства других, умение разрешать конфликты.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00694" y="2285992"/>
            <a:ext cx="1214446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у детей 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2844" y="3571876"/>
            <a:ext cx="8858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Умение задавать вопросы взрослым и сверстникам, самостоятельно придумывать объяснения …….                    людей, формулировать …….. 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28992" y="3857628"/>
            <a:ext cx="142876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поступкам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715272" y="3857628"/>
            <a:ext cx="1214446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ответ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42844" y="4572008"/>
            <a:ext cx="8858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Навык владения разными формами и видами игры, различение …… 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                                           ситуации.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5720" y="4929198"/>
            <a:ext cx="2643206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условной и реальной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4" grpId="0"/>
      <p:bldP spid="15" grpId="0"/>
      <p:bldP spid="16" grpId="0"/>
      <p:bldP spid="17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5786" y="214290"/>
            <a:ext cx="72866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Любой </a:t>
            </a: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кейс воспитатель может использовать</a:t>
            </a:r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 с разной целью 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214414" y="631906"/>
            <a:ext cx="7572428" cy="120032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а) в начале занятия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кейс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 поможет сформировать у детей интерес к теме;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б) настроить на совместную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работу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в) плавно перейти к самостоятельной деятельности.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2214554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  <a:latin typeface="Comic Sans MS" pitchFamily="66" charset="0"/>
              </a:rPr>
              <a:t>Кейс</a:t>
            </a:r>
            <a:r>
              <a:rPr lang="ru-RU" dirty="0" smtClean="0">
                <a:solidFill>
                  <a:srgbClr val="00B050"/>
                </a:solidFill>
                <a:latin typeface="Comic Sans MS" pitchFamily="66" charset="0"/>
              </a:rPr>
              <a:t>-метод – эффективное средство не только ситуативного, но и дифференцированного обучения в </a:t>
            </a:r>
            <a:r>
              <a:rPr lang="ru-RU" b="1" dirty="0" smtClean="0">
                <a:solidFill>
                  <a:srgbClr val="00B050"/>
                </a:solidFill>
                <a:latin typeface="Comic Sans MS" pitchFamily="66" charset="0"/>
              </a:rPr>
              <a:t>работе с дошкольниками</a:t>
            </a:r>
            <a:r>
              <a:rPr lang="ru-RU" dirty="0" smtClean="0">
                <a:solidFill>
                  <a:srgbClr val="00B050"/>
                </a:solidFill>
                <a:latin typeface="Comic Sans MS" pitchFamily="66" charset="0"/>
              </a:rPr>
              <a:t>.</a:t>
            </a:r>
            <a:endParaRPr lang="ru-RU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3143248"/>
            <a:ext cx="7429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Данный метод актуален в 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работе с детьми старшего дошкольного возраста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. </a:t>
            </a:r>
          </a:p>
          <a:p>
            <a:pPr algn="just"/>
            <a:endParaRPr lang="ru-RU" dirty="0" smtClean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  <a:p>
            <a:pPr algn="just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Однако вводить его в образовательную практику следует уже в младших группах. 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57356" y="1928803"/>
            <a:ext cx="6286544" cy="4702969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Кейс включает в себя: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ситуацию – случай, проблема, история из реальной жизни,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контекст ситуации – хронологический, исторический, контекст места, особенности действия или участников ситуации,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комментарий ситуации, представленный автором,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вопросы или задания для работы с кейсом,</a:t>
            </a:r>
          </a:p>
          <a:p>
            <a:pPr marL="685800" indent="-68580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приложения</a:t>
            </a:r>
          </a:p>
          <a:p>
            <a:endParaRPr lang="ru-RU" sz="2800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14546" y="142852"/>
            <a:ext cx="5143536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Структура кейс-технологии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 rot="5400000">
            <a:off x="4188617" y="1240615"/>
            <a:ext cx="999911" cy="233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14546" y="142852"/>
            <a:ext cx="5143536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Comic Sans MS" pitchFamily="66" charset="0"/>
              </a:rPr>
              <a:t>К Кейс-технологиям относятся: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 rot="5400000">
            <a:off x="4286247" y="1142986"/>
            <a:ext cx="785819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428728" y="1714488"/>
            <a:ext cx="6715172" cy="369331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кейс- прогнозирование;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кейс-инцидент;</a:t>
            </a: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111111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кейсы-игры;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rgbClr val="111111"/>
              </a:solidFill>
              <a:effectLst/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111111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фото-кейсы;</a:t>
            </a: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111111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ейсы – иллюстрации;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проблемно-ролевой кейс;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эвристический кейс; </a:t>
            </a: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(для проведения эвристической беседы)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неоднозначная ситуация;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кейс-дискуссия, кейс-диспут;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деловой штурм;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rgbClr val="111111"/>
              </a:solidFill>
              <a:effectLst/>
              <a:latin typeface="Comic Sans MS" pitchFamily="66" charset="0"/>
              <a:ea typeface="Calibri" pitchFamily="34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Calibri" pitchFamily="34" charset="0"/>
              </a:rPr>
              <a:t>кейс с добавлением внешней проблемы;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 </a:t>
            </a: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кейсы вариации и догадки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571480"/>
            <a:ext cx="792961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Прежде всего, мы должны создать сами кейсы. Для этого нужно:</a:t>
            </a:r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800" dirty="0" smtClean="0"/>
              <a:t>1. </a:t>
            </a:r>
            <a:r>
              <a:rPr lang="ru-RU" sz="2000" u="sng" dirty="0" smtClean="0">
                <a:latin typeface="Comic Sans MS" pitchFamily="66" charset="0"/>
              </a:rPr>
              <a:t>Определение темы </a:t>
            </a:r>
            <a:r>
              <a:rPr lang="ru-RU" sz="2000" dirty="0" smtClean="0">
                <a:latin typeface="Comic Sans MS" pitchFamily="66" charset="0"/>
              </a:rPr>
              <a:t>и вопроса исследования – должны быть интересны детям.</a:t>
            </a:r>
          </a:p>
          <a:p>
            <a:r>
              <a:rPr lang="ru-RU" sz="2000" dirty="0" smtClean="0">
                <a:latin typeface="Comic Sans MS" pitchFamily="66" charset="0"/>
              </a:rPr>
              <a:t>2. </a:t>
            </a:r>
            <a:r>
              <a:rPr lang="ru-RU" sz="2000" u="sng" dirty="0" smtClean="0">
                <a:latin typeface="Comic Sans MS" pitchFamily="66" charset="0"/>
              </a:rPr>
              <a:t>Выбор объекта исследования </a:t>
            </a:r>
            <a:r>
              <a:rPr lang="ru-RU" sz="2000" dirty="0" smtClean="0">
                <a:latin typeface="Comic Sans MS" pitchFamily="66" charset="0"/>
              </a:rPr>
              <a:t>– «конкретной ситуации»;</a:t>
            </a:r>
          </a:p>
          <a:p>
            <a:r>
              <a:rPr lang="ru-RU" sz="2000" dirty="0" smtClean="0">
                <a:latin typeface="Comic Sans MS" pitchFamily="66" charset="0"/>
              </a:rPr>
              <a:t>3. Определение контекста;</a:t>
            </a:r>
          </a:p>
          <a:p>
            <a:r>
              <a:rPr lang="ru-RU" sz="2000" dirty="0" smtClean="0">
                <a:latin typeface="Comic Sans MS" pitchFamily="66" charset="0"/>
              </a:rPr>
              <a:t>4. Планирование кейс-исследования, проведение сбора и анализа материала;</a:t>
            </a:r>
          </a:p>
          <a:p>
            <a:r>
              <a:rPr lang="ru-RU" sz="2000" dirty="0" smtClean="0">
                <a:latin typeface="Comic Sans MS" pitchFamily="66" charset="0"/>
              </a:rPr>
              <a:t>5. </a:t>
            </a:r>
            <a:r>
              <a:rPr lang="ru-RU" sz="2000" u="sng" dirty="0" smtClean="0">
                <a:latin typeface="Comic Sans MS" pitchFamily="66" charset="0"/>
              </a:rPr>
              <a:t>Поиск решений</a:t>
            </a:r>
            <a:r>
              <a:rPr lang="ru-RU" sz="2000" dirty="0" smtClean="0">
                <a:latin typeface="Comic Sans MS" pitchFamily="66" charset="0"/>
              </a:rPr>
              <a:t>, обсуждение возможных сценариев дальнейшего развития ситуации;</a:t>
            </a:r>
          </a:p>
          <a:p>
            <a:r>
              <a:rPr lang="ru-RU" sz="2000" dirty="0" smtClean="0">
                <a:latin typeface="Comic Sans MS" pitchFamily="66" charset="0"/>
              </a:rPr>
              <a:t>6. Описание и редактирование кейса;</a:t>
            </a:r>
          </a:p>
          <a:p>
            <a:r>
              <a:rPr lang="ru-RU" sz="2000" dirty="0" smtClean="0">
                <a:latin typeface="Comic Sans MS" pitchFamily="66" charset="0"/>
              </a:rPr>
              <a:t>7. </a:t>
            </a:r>
            <a:r>
              <a:rPr lang="ru-RU" sz="2000" u="sng" dirty="0" smtClean="0">
                <a:latin typeface="Comic Sans MS" pitchFamily="66" charset="0"/>
              </a:rPr>
              <a:t>Формулирование вопроса </a:t>
            </a:r>
            <a:r>
              <a:rPr lang="ru-RU" sz="2000" dirty="0" smtClean="0">
                <a:latin typeface="Comic Sans MS" pitchFamily="66" charset="0"/>
              </a:rPr>
              <a:t>для дальнейшего обсуждения ситуации.</a:t>
            </a:r>
            <a:endParaRPr lang="ru-RU" sz="2000" dirty="0" smtClean="0"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5143512"/>
            <a:ext cx="7786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 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00100" y="274321"/>
          <a:ext cx="8143901" cy="658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0731"/>
                <a:gridCol w="4033170"/>
              </a:tblGrid>
              <a:tr h="33734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Первый этап: Подготовительный</a:t>
                      </a:r>
                      <a:endParaRPr lang="ru-RU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37345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Деятельность педагога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Деятельность детей</a:t>
                      </a:r>
                      <a:endParaRPr lang="ru-RU" sz="1800" dirty="0" smtClean="0"/>
                    </a:p>
                  </a:txBody>
                  <a:tcPr/>
                </a:tc>
              </a:tr>
              <a:tr h="59035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Показывает фотографию, зачитывает текст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Знакомятся с ситуацией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3734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Второй этап: Мотивационный</a:t>
                      </a:r>
                      <a:endParaRPr lang="ru-RU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37345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Деятельность педагога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Деятельность детей</a:t>
                      </a:r>
                      <a:endParaRPr lang="ru-RU" sz="1800" dirty="0" smtClean="0"/>
                    </a:p>
                  </a:txBody>
                  <a:tcPr/>
                </a:tc>
              </a:tr>
              <a:tr h="84336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- формирует суть проблемы;</a:t>
                      </a:r>
                    </a:p>
                    <a:p>
                      <a:r>
                        <a:rPr lang="ru-RU" sz="1800" dirty="0" smtClean="0"/>
                        <a:t>- формирует задание;</a:t>
                      </a:r>
                    </a:p>
                    <a:p>
                      <a:r>
                        <a:rPr lang="ru-RU" sz="1800" dirty="0" smtClean="0"/>
                        <a:t>- мотивирует к поиску решения.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- осознают проблему;</a:t>
                      </a:r>
                    </a:p>
                    <a:p>
                      <a:r>
                        <a:rPr lang="ru-RU" sz="1800" dirty="0" smtClean="0"/>
                        <a:t>- концентрируются на поиске решений в данной ситуации.</a:t>
                      </a:r>
                    </a:p>
                  </a:txBody>
                  <a:tcPr/>
                </a:tc>
              </a:tr>
              <a:tr h="33734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Третий этап: «Мозговой штурм»</a:t>
                      </a:r>
                      <a:endParaRPr lang="ru-RU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37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Деятельность педагога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Деятельность детей</a:t>
                      </a:r>
                      <a:endParaRPr lang="ru-RU" sz="1800" dirty="0" smtClean="0"/>
                    </a:p>
                  </a:txBody>
                  <a:tcPr/>
                </a:tc>
              </a:tr>
              <a:tr h="109637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- активизирует детей при помощи ключевых вопросов;</a:t>
                      </a:r>
                    </a:p>
                    <a:p>
                      <a:r>
                        <a:rPr lang="ru-RU" sz="1800" dirty="0" smtClean="0"/>
                        <a:t>- помогает проанализировать принятое решение.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- представляют свои варианты решения;</a:t>
                      </a:r>
                    </a:p>
                    <a:p>
                      <a:r>
                        <a:rPr lang="ru-RU" sz="1800" dirty="0" smtClean="0"/>
                        <a:t>- находят совместное решение;</a:t>
                      </a:r>
                    </a:p>
                    <a:p>
                      <a:r>
                        <a:rPr lang="ru-RU" sz="1800" dirty="0" smtClean="0"/>
                        <a:t>- формулируют выводы.</a:t>
                      </a:r>
                    </a:p>
                  </a:txBody>
                  <a:tcPr/>
                </a:tc>
              </a:tr>
              <a:tr h="33734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Четвертый этап: оценочно-рефлексивный</a:t>
                      </a:r>
                      <a:endParaRPr lang="ru-RU" sz="18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37345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Деятельность педагога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Деятельность детей</a:t>
                      </a:r>
                      <a:endParaRPr lang="ru-RU" dirty="0"/>
                    </a:p>
                  </a:txBody>
                  <a:tcPr/>
                </a:tc>
              </a:tr>
              <a:tr h="84336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- побуждает детей к поиску ситуаций, в которых можно применить полученные знания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- размышляют, выдвигают аргументы;</a:t>
                      </a:r>
                    </a:p>
                    <a:p>
                      <a:r>
                        <a:rPr lang="ru-RU" sz="1800" dirty="0" smtClean="0"/>
                        <a:t>- применяют полученные знания</a:t>
                      </a:r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3.infourok.ru/uploads/ex/0794/00062213-0e7b982f/2/img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57422" y="285728"/>
            <a:ext cx="3999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 smtClean="0">
                <a:latin typeface="Comic Sans MS" pitchFamily="66" charset="0"/>
              </a:rPr>
              <a:t>«Виноватая тучка»</a:t>
            </a:r>
            <a:r>
              <a:rPr lang="ru-RU" dirty="0" smtClean="0">
                <a:latin typeface="Comic Sans MS" pitchFamily="66" charset="0"/>
              </a:rPr>
              <a:t> </a:t>
            </a:r>
            <a:r>
              <a:rPr lang="ru-RU" i="1" dirty="0" smtClean="0">
                <a:latin typeface="Comic Sans MS" pitchFamily="66" charset="0"/>
              </a:rPr>
              <a:t>(Д. Тухманов)</a:t>
            </a:r>
            <a:r>
              <a:rPr lang="ru-RU" dirty="0" smtClean="0">
                <a:latin typeface="Comic Sans MS" pitchFamily="66" charset="0"/>
              </a:rPr>
              <a:t>. 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29698" name="AutoShape 2" descr="https://www.stihi.ru/pics/2018/01/24/258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9699" name="Picture 3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785794"/>
            <a:ext cx="5500726" cy="3889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214290"/>
            <a:ext cx="7715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Comic Sans MS" pitchFamily="66" charset="0"/>
              </a:rPr>
              <a:t>Кейс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 с добавлением внешней проблемы</a:t>
            </a:r>
            <a:endParaRPr lang="ru-RU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285852" y="857232"/>
            <a:ext cx="728667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Ситуация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111111"/>
              </a:solidFill>
              <a:effectLst/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Однажды девочка Нина собралась пойти с бабушкой в магазин. Они подошли к этому очень ответственно. Бабушка проверила, каких продуктов не хватает, составила список продуктов, и попросила Нину взять его с собой. Когда они пришли в магазин, то обнаружили, что бабушка забыла очки и прочитать список не может.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pic>
        <p:nvPicPr>
          <p:cNvPr id="30723" name="Picture 3" descr="http://itd1.mycdn.me/image?id=860196130149&amp;t=20&amp;plc=WEB&amp;tkn=*thh6k3I3vs9D20whTGo3mPXeT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3214686"/>
            <a:ext cx="4086189" cy="323858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214290"/>
            <a:ext cx="771530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Comic Sans MS" pitchFamily="66" charset="0"/>
              </a:rPr>
              <a:t>Кейс-иллюстрация</a:t>
            </a:r>
            <a:r>
              <a:rPr lang="ru-RU" sz="2000" dirty="0" smtClean="0">
                <a:latin typeface="Comic Sans MS" pitchFamily="66" charset="0"/>
              </a:rPr>
              <a:t> - это иллюстрация, которая используется для рассмотрения проблемной ситуации. </a:t>
            </a:r>
          </a:p>
          <a:p>
            <a:pPr algn="just"/>
            <a:r>
              <a:rPr lang="ru-RU" sz="2000" dirty="0" smtClean="0">
                <a:latin typeface="Comic Sans MS" pitchFamily="66" charset="0"/>
              </a:rPr>
              <a:t>Целью работы с ней является разбор сути проблемы, анализ возможных решений и выбор лучшего из них. </a:t>
            </a:r>
          </a:p>
          <a:p>
            <a:pPr algn="just"/>
            <a:endParaRPr lang="ru-RU" sz="2000" dirty="0" smtClean="0">
              <a:latin typeface="Comic Sans MS" pitchFamily="66" charset="0"/>
            </a:endParaRPr>
          </a:p>
          <a:p>
            <a:pPr algn="just"/>
            <a:r>
              <a:rPr lang="ru-RU" sz="2000" dirty="0" smtClean="0">
                <a:latin typeface="Comic Sans MS" pitchFamily="66" charset="0"/>
              </a:rPr>
              <a:t>Кейс-иллюстрация, отличается от наглядности тем, что в ней всегда есть проблема. Рассматривая иллюстрации, дети обсуждают полученную информацию, рассуждают, принимают решение, могут предполагать и строить на основе этого прогноз. </a:t>
            </a:r>
          </a:p>
          <a:p>
            <a:pPr algn="just"/>
            <a:endParaRPr lang="ru-RU" sz="2000" dirty="0" smtClean="0">
              <a:latin typeface="Comic Sans MS" pitchFamily="66" charset="0"/>
            </a:endParaRPr>
          </a:p>
          <a:p>
            <a:pPr algn="just"/>
            <a:r>
              <a:rPr lang="ru-RU" sz="2000" dirty="0" smtClean="0">
                <a:latin typeface="Comic Sans MS" pitchFamily="66" charset="0"/>
              </a:rPr>
              <a:t>Выбранная нами ситуация должна иллюстрировать те проблемы, с которыми ребёнок может столкнуться в жизни или уже сталкивался.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1538" y="285728"/>
            <a:ext cx="79296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 smtClean="0">
                <a:latin typeface="Comic Sans MS" pitchFamily="66" charset="0"/>
              </a:rPr>
              <a:t>Технология </a:t>
            </a:r>
            <a:r>
              <a:rPr lang="ru-RU" sz="2000" u="sng" dirty="0">
                <a:latin typeface="Comic Sans MS" pitchFamily="66" charset="0"/>
              </a:rPr>
              <a:t>«Фото-кейс» </a:t>
            </a:r>
            <a:r>
              <a:rPr lang="ru-RU" sz="2000" dirty="0">
                <a:latin typeface="Comic Sans MS" pitchFamily="66" charset="0"/>
              </a:rPr>
              <a:t>актуальна, потому что даёт возможность сформировать стратегию принятия решения, с помощью которой ребёнок в будущем сможет преодолеть самостоятельно возникшие разной сложности жизненные ситуации. </a:t>
            </a:r>
            <a:endParaRPr lang="ru-RU" sz="2000" dirty="0" smtClean="0">
              <a:latin typeface="Comic Sans MS" pitchFamily="66" charset="0"/>
            </a:endParaRPr>
          </a:p>
          <a:p>
            <a:r>
              <a:rPr lang="ru-RU" sz="2000" dirty="0" smtClean="0">
                <a:latin typeface="Comic Sans MS" pitchFamily="66" charset="0"/>
              </a:rPr>
              <a:t>Сущностью </a:t>
            </a:r>
            <a:r>
              <a:rPr lang="ru-RU" sz="2000" dirty="0">
                <a:latin typeface="Comic Sans MS" pitchFamily="66" charset="0"/>
              </a:rPr>
              <a:t>предоставленной технологии является анализ проблемной ситуации</a:t>
            </a:r>
            <a:r>
              <a:rPr lang="ru-RU" sz="2000" dirty="0" smtClean="0">
                <a:latin typeface="Comic Sans MS" pitchFamily="66" charset="0"/>
              </a:rPr>
              <a:t>.</a:t>
            </a:r>
            <a:r>
              <a:rPr lang="ru-RU" sz="2000" dirty="0">
                <a:latin typeface="Comic Sans MS" pitchFamily="66" charset="0"/>
              </a:rPr>
              <a:t> </a:t>
            </a:r>
            <a:endParaRPr lang="ru-RU" sz="2000" dirty="0" smtClean="0">
              <a:latin typeface="Comic Sans MS" pitchFamily="66" charset="0"/>
            </a:endParaRPr>
          </a:p>
        </p:txBody>
      </p:sp>
      <p:pic>
        <p:nvPicPr>
          <p:cNvPr id="3" name="Рисунок 2" descr="Картинки по запросу пример фото кейс  в доу"/>
          <p:cNvPicPr/>
          <p:nvPr/>
        </p:nvPicPr>
        <p:blipFill>
          <a:blip r:embed="rId2" cstate="print"/>
          <a:srcRect l="4037" t="10288" r="3460" b="10288"/>
          <a:stretch>
            <a:fillRect/>
          </a:stretch>
        </p:blipFill>
        <p:spPr bwMode="auto">
          <a:xfrm>
            <a:off x="1285852" y="2786058"/>
            <a:ext cx="6881836" cy="358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214290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Comic Sans MS" pitchFamily="66" charset="0"/>
              </a:rPr>
              <a:t>Откуда педагоги могут брать идеи для обсуждения проблемных ситуаций?</a:t>
            </a:r>
            <a:endParaRPr lang="ru-RU" sz="20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51229" y="1000108"/>
            <a:ext cx="8307081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идеи для кейсов </a:t>
            </a:r>
            <a:r>
              <a:rPr lang="ru-RU" b="1" dirty="0" smtClean="0">
                <a:solidFill>
                  <a:schemeClr val="accent1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можно брать: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из реальных жизненных ситуаций,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рассказов коллег, родителей, </a:t>
            </a:r>
            <a:endParaRPr lang="ru-RU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произведений художественной литературы,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песен, мультфильмов с проблемным содержанием, </a:t>
            </a:r>
            <a:endParaRPr lang="ru-RU" dirty="0" smtClean="0">
              <a:solidFill>
                <a:srgbClr val="002060"/>
              </a:solidFill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ru-RU" dirty="0" smtClean="0">
                <a:solidFill>
                  <a:srgbClr val="002060"/>
                </a:solidFill>
                <a:latin typeface="Comic Sans MS" pitchFamily="66" charset="0"/>
                <a:ea typeface="Times New Roman" pitchFamily="18" charset="0"/>
                <a:cs typeface="Arial" pitchFamily="34" charset="0"/>
              </a:rPr>
              <a:t>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оспользоваться готовы идеями детей для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кейсов в своих вопросах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,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поступках, игре.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956126" y="3191559"/>
            <a:ext cx="61163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Что можно обсудить на Ваш взгляд с детьми,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что является объектом Кейс-метода?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Comic Sans MS" pitchFamily="66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642878" y="4000504"/>
            <a:ext cx="850112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социальные и естественно-научные ситуации;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словесные и иллюстрированные </a:t>
            </a: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сюжеты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: события, рассказы и игры с проблемным содержанием;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фантазийные ситуации и нелепицы;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фото и видеоролики;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объекты и явления окружающей действительности.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/>
      <p:bldP spid="4098" grpId="0" build="allAtOnce"/>
      <p:bldP spid="409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https://www.thither.com/wp-content/uploads/2015/11/NM_red2-640x8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076" name="Picture 4" descr="https://ds03.infourok.ru/uploads/ex/110b/0003e19a-dae5b329/hello_html_m250df45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0"/>
            <a:ext cx="3868457" cy="35718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71670" y="2000240"/>
            <a:ext cx="5286412" cy="3429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071670" y="2045594"/>
            <a:ext cx="535785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ШЕСТЬ ПРИЗНАКОВ ХОРОШЕГО КЕЙСА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1. Соответствует поставленной цели.</a:t>
            </a:r>
            <a:endParaRPr kumimoji="0" lang="ru-RU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2. Учитывает возрастные и индивидуальные особенности детей.</a:t>
            </a:r>
            <a:endParaRPr kumimoji="0" lang="ru-RU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3. Является актуальным и интересным детям.</a:t>
            </a:r>
            <a:endParaRPr kumimoji="0" lang="ru-RU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4. Развивает когнитивные навыки, воображение, креативное мышление.</a:t>
            </a:r>
            <a:endParaRPr kumimoji="0" lang="ru-RU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5. Провоцирует дискуссию.</a:t>
            </a:r>
            <a:endParaRPr kumimoji="0" lang="ru-RU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  <a:ea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Times New Roman" pitchFamily="18" charset="0"/>
                <a:cs typeface="Arial" pitchFamily="34" charset="0"/>
              </a:rPr>
              <a:t>6. Имеет несколько решений.</a:t>
            </a:r>
            <a:endParaRPr kumimoji="0" lang="ru-RU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7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57422" y="428604"/>
            <a:ext cx="47852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Решение  проблемных 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кейс-ситуаций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214414" y="1071546"/>
            <a:ext cx="5715040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Ролевой кейс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«Каприз или инициатива»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71538" y="4000504"/>
            <a:ext cx="5715040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dirty="0" smtClean="0">
                <a:latin typeface="Comic Sans MS" pitchFamily="66" charset="0"/>
              </a:rPr>
              <a:t>Кейс – задача</a:t>
            </a:r>
            <a:r>
              <a:rPr lang="ru-RU" dirty="0" smtClean="0">
                <a:latin typeface="Comic Sans MS" pitchFamily="66" charset="0"/>
              </a:rPr>
              <a:t> 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«Если не знаем почему»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14282" y="1787055"/>
            <a:ext cx="871543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Представьте, что Вы воспитатель подготовительной  группы. Зимой, во время прогулки вы 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совместно с детьми лепите снеговика. Работа спорится, дети дружны и веселы. Одна из 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воспитанниц, склонная быть в центре внимания,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«А у меня уже комок готов. А у меня уже голова готова. Мой снеговик, гораздо красивее вашего».После лепки дети переключаются на другую деятельность , а данная девочка продолжает привлекать к себе внимания и объявляет намерение</a:t>
            </a:r>
            <a:r>
              <a:rPr kumimoji="0" lang="ru-RU" sz="1400" i="0" u="none" strike="noStrike" cap="none" normalizeH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взять своего снеговика в группу.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pic>
        <p:nvPicPr>
          <p:cNvPr id="33796" name="Picture 4" descr="http://priuralye-rkm.ru/wp-content/uploads/2018/03/Semejnyj-vyhodnoj-risunok4-768x5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214422"/>
            <a:ext cx="3643338" cy="2732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142844" y="4714884"/>
            <a:ext cx="87154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Представьте, что Вы с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 детьми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 старшего возраста наблюдаете за погодными явлениями – кучевыми облаками. Во время наблюдения или после него, ребенок задает вам 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вопрос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: «Почему облака не падают на землю?»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3799" name="AutoShape 7" descr="https://webplus.info/images/wpi.photo/photo_157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801" name="AutoShape 9" descr="https://webplus.info/images/wpi.photo/photo_157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803" name="AutoShape 11" descr="https://webplus.info/images/wpi.photo/photo_157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805" name="Picture 13" descr="https://w-dog.ru/wallpapers/1/6/3236377727277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3929066"/>
            <a:ext cx="4357718" cy="2723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214290"/>
            <a:ext cx="771530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8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algn="just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Любой кейс воспитатель может использовать с разной целью и на разных этапах образовательной деятельности, как для мотивации перед занятием, так и как самостоятельное занятие. Также можно использовать в этических беседах, по обучению дошкольников правилам дорожного движения, обучению культурно-гигиеническим навыкам, изучению профессий и др.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  <a:hlinkClick r:id="rId2" action="ppaction://hlinkfile"/>
              </a:rPr>
              <a:t>buklet_keys.docx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86050" y="214290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Домашнее задание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1604" y="1357298"/>
            <a:ext cx="65008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algn="just"/>
            <a:r>
              <a:rPr lang="ru-RU" sz="2000" dirty="0" smtClean="0">
                <a:latin typeface="Comic Sans MS" pitchFamily="66" charset="0"/>
              </a:rPr>
              <a:t>Участие  в конкурсе профессионального мастерства по созданию кейса по ранней профориентации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ru-RU" dirty="0" smtClean="0">
                <a:latin typeface="Comic Sans MS" pitchFamily="66" charset="0"/>
                <a:hlinkClick r:id="rId2" action="ppaction://hlinkfile"/>
              </a:rPr>
              <a:t>Положение к конкурсу Лучший кейс в </a:t>
            </a:r>
            <a:r>
              <a:rPr lang="ru-RU" dirty="0" err="1" smtClean="0">
                <a:latin typeface="Comic Sans MS" pitchFamily="66" charset="0"/>
                <a:hlinkClick r:id="rId2" action="ppaction://hlinkfile"/>
              </a:rPr>
              <a:t>доу_.doc</a:t>
            </a:r>
            <a:endParaRPr lang="ru-RU" sz="2000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5984" y="3000372"/>
            <a:ext cx="507209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dirty="0" smtClean="0">
                <a:solidFill>
                  <a:srgbClr val="0070C0"/>
                </a:solidFill>
                <a:latin typeface="Monotype Corsiva" pitchFamily="66" charset="0"/>
                <a:cs typeface="Times New Roman" panose="02020603050405020304" pitchFamily="18" charset="0"/>
              </a:rPr>
              <a:t>И в заключение…</a:t>
            </a:r>
          </a:p>
          <a:p>
            <a:pPr algn="ctr"/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i="1" dirty="0" smtClean="0">
                <a:solidFill>
                  <a:srgbClr val="00B050"/>
                </a:solidFill>
                <a:latin typeface="Comic Sans MS" pitchFamily="66" charset="0"/>
              </a:rPr>
              <a:t>Умственные занятия оказывают на человека такое благотворное влияние, какое солнце оказывает на природу; они рассеивают мрачное настроение, постепенно облегчают, согревают, поднимают дух. </a:t>
            </a:r>
          </a:p>
          <a:p>
            <a:pPr algn="r"/>
            <a:r>
              <a:rPr lang="ru-RU" sz="2000" i="1" dirty="0" smtClean="0">
                <a:solidFill>
                  <a:srgbClr val="00B050"/>
                </a:solidFill>
                <a:latin typeface="Comic Sans MS" pitchFamily="66" charset="0"/>
              </a:rPr>
              <a:t>В. Гумбольдт</a:t>
            </a:r>
            <a:r>
              <a:rPr lang="en-US" sz="2000" i="1" dirty="0" smtClean="0">
                <a:solidFill>
                  <a:srgbClr val="00B050"/>
                </a:solidFill>
                <a:latin typeface="Comic Sans MS" pitchFamily="66" charset="0"/>
              </a:rPr>
              <a:t> </a:t>
            </a:r>
            <a:endParaRPr lang="ru-RU" altLang="ru-RU" sz="2000" dirty="0">
              <a:solidFill>
                <a:srgbClr val="00B050"/>
              </a:solidFill>
              <a:latin typeface="Comic Sans MS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799</TotalTime>
  <Words>812</Words>
  <Application>Microsoft Office PowerPoint</Application>
  <PresentationFormat>Экран (4:3)</PresentationFormat>
  <Paragraphs>144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Admin</cp:lastModifiedBy>
  <cp:revision>70</cp:revision>
  <dcterms:created xsi:type="dcterms:W3CDTF">2018-03-15T13:29:27Z</dcterms:created>
  <dcterms:modified xsi:type="dcterms:W3CDTF">2018-12-11T05:19:08Z</dcterms:modified>
</cp:coreProperties>
</file>