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2" r:id="rId3"/>
    <p:sldId id="275" r:id="rId4"/>
    <p:sldId id="258" r:id="rId5"/>
    <p:sldId id="260" r:id="rId6"/>
    <p:sldId id="261" r:id="rId7"/>
    <p:sldId id="263" r:id="rId8"/>
    <p:sldId id="262" r:id="rId9"/>
    <p:sldId id="265" r:id="rId10"/>
    <p:sldId id="274" r:id="rId11"/>
    <p:sldId id="264" r:id="rId12"/>
    <p:sldId id="269" r:id="rId13"/>
    <p:sldId id="270" r:id="rId14"/>
    <p:sldId id="266" r:id="rId15"/>
    <p:sldId id="267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3CCFF"/>
    <a:srgbClr val="A31F51"/>
    <a:srgbClr val="85DFFF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2" autoAdjust="0"/>
    <p:restoredTop sz="94660"/>
  </p:normalViewPr>
  <p:slideViewPr>
    <p:cSldViewPr>
      <p:cViewPr>
        <p:scale>
          <a:sx n="82" d="100"/>
          <a:sy n="82" d="100"/>
        </p:scale>
        <p:origin x="-102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09.10.2018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653380" y="262741"/>
            <a:ext cx="8239099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rgbClr val="85D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21200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2" descr="http://img-fotki.yandex.ru/get/6709/16969765.141/0_74c93_8f7b4ea4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08304" y="213247"/>
            <a:ext cx="1656184" cy="157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g-fotki.yandex.ru/get/30086/200418627.15e/0_16ef74_4acbfbc4_orig.pn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97923" y="1047750"/>
            <a:ext cx="8483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(Halanan.ru)_---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7%20&#1075;&#1088;&#1091;&#1087;&#1087;&#1072;.avi" TargetMode="Externa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7%20&#1075;&#1088;&#1091;&#1087;&#1087;&#1072;%20&#1075;&#1086;&#1090;&#1086;&#1074;&#1086;.avi" TargetMode="External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yandex.ru/clck/jsredir?from=yandex.ru;images/search;images;;&amp;text=&amp;etext=1268.xDM3T8RnWSYXcAL7GKy76jgqekNjJUNrEgVm_hHdhTBxktf2P-IQ7fGPTtH9k8p-ySnG2gWQFjFOgy_ZbyqmmMrs4gnTRTxG3uW4YqYugsjg3oorLWg_1eTEY5mu4BKr.e97c563b47a29d989663d9dd2dbc2c230c2e9fdc&amp;uuid=&amp;state=tid_Wvm4RM28ca_MiO4Ne9osTPtpHS9wicjEF5X7fRziVPIHCd9FyQ,,&amp;data=UlNrNmk5WktYejR4M09aa0t1T0plY0lQakNVSmhjNHJpMHJVY00xa01UWVRlc2ZmVERSS2s5b0JEXzNBS3pOa1VnM3F2OUtSa3JhRDJQeVU0ZEpZV3hPWFlmT3k5cVVranF0VnptVGMtMVRZejh4Ukw3UWFkY2VWcW9NcXhFYkU3TnVyTk1CaHZsV2FFTWZmTWtzbE53LCw,&amp;sign=09b90f383d72ba31f98e2d578b052a56&amp;keyno=0&amp;b64e=2&amp;l10n=ru" TargetMode="External"/><Relationship Id="rId7" Type="http://schemas.openxmlformats.org/officeDocument/2006/relationships/hyperlink" Target="http://yandex.ru/clck/jsredir?from=yandex.ru;images/search;images;;&amp;text=&amp;etext=1268.YBra4GCVUbwavAkiK8p5zWR7t6waJz-BU7PTqCoO0YAhl3GYIYoJlthF2cp5FV5tyUeKAlu9xFN5Lof5FfFFypleyNWOUCuss9vmFMBE8Ad9cU0cQiFjqwwUaB9Q2oxd.7d136675bc9b344b0df7ca9f161685703fcde6eb&amp;uuid=&amp;state=tid_Wvm4RM28ca_MiO4Ne9osTPtpHS9wicjEF5X7fRziVPIHCd9FyQ,,&amp;data=UlNrNmk5WktYejR3N2VSMTRTcTVMM09QU3ZDeVlIMWR6eXA5OHlOUEpGcnM3dmIycEd4TFBHRDFHWmQ5T1VSU3JlLWFVMkpEa2I0SFRIazFnSGdoUjVSbFR5eWlPc3M3SUs0MEhoN2J2RVFtVVZVa3Z0bnowRVNEOVRSUGxIRHVvMHhsZjBQWkFJNTltMVk0NDZLV3NsUGVxLU91dVBYWEhWQV9XYWhrNUMxS2FvNVhwMkZheWs5VjhzNVh3Qld5&amp;sign=6930522c17f6d38c3b401c7983c96887&amp;keyno=0&amp;b64e=2&amp;l10n=ru" TargetMode="External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yandex.ru/clck/jsredir?from=yandex.ru;images/search;images;;&amp;text=&amp;etext=1268.YJErGMft4dEWNvClZEiQvFgXk7EIRIYoZmzMnAVLJCiwnLhWnoVfs3ncw9wIk2NStjnInF9yFeMxvxSqXVybX2XUiERRUZD73JPiOOpjdSMeu8TrusQpXwBxRe_4HeBvoXjOsTyOQe_26rA1JEyD9g.13129f32a3d4443ac0ad82026ecd3a234e94a7d6&amp;uuid=&amp;state=tid_Wvm4RM28ca_MiO4Ne9osTPtpHS9wicjEF5X7fRziVPIHCd9FyQ,,&amp;data=UlNrNmk5WktYejVnRjZxOG04ZWdBLXdOcVAyQW1OQ1BvclViWDJCYlpFX3NMMUY5T1VqUjdNVXJha0Uza1NQckVfZTVDYVQ4SHg1OTBvc0QzVnpFdmRwaUY2N1R2dDFnNG51U2MtOWdBaWJza2FNUVRZYWVNS3E0V2c4a3pMTHd6VFgydWlMTjdxayw,&amp;sign=4662cc802ee980a968e190d67a4b4bbb&amp;keyno=0&amp;b64e=2&amp;l10n=ru" TargetMode="External"/><Relationship Id="rId5" Type="http://schemas.openxmlformats.org/officeDocument/2006/relationships/hyperlink" Target="http://yandex.ru/clck/jsredir?from=yandex.ru;images/search;images;;&amp;text=&amp;etext=1268.8mvdk2jDJsCzn2DXtpMHvxcMTMoVjuI_pDKRZPzbKN63qDsNNdmLUeFJriOkFlE98qg1uDBJNLsjLrDGuRwAnDqffSS37TVpSBxlYbu3KFnbBC1I2Gjb0DRE61-7fQ2KklBdaDawxwqGwsR2-_zZ4A.2336387d5ebe594dfc9e99f015b1514e1e7d116f&amp;uuid=&amp;state=tid_Wvm4RM28ca_MiO4Ne9osTPtpHS9wicjEF5X7fRziVPIHCd9FyQ,,&amp;data=UlNrNmk5WktYejdiZGJXMlpCZGtSWm5zV0QyMnF0Ym1lbnBoSDRDNVRuOEE5SjZrWTg1Szk4bnZ1dTZJNkU5SDdzX3JhbHpDY2JPUG5scElmQ2pjWDd0bnAyQnp3ZDctM1pOMnZTZDRIcUdmWFZJRGM2bElNazdlLTZ6Ym5FUF8zcm5YRF85bUR6bWJLZHR4ZjZSUGJCdGRqeHhtenVZTC1LX00xZ01iejBBLA,,&amp;sign=6d2d4e4e40dc9aadf735d8b8ad2aec3f&amp;keyno=0&amp;b64e=2&amp;l10n=ru" TargetMode="External"/><Relationship Id="rId4" Type="http://schemas.openxmlformats.org/officeDocument/2006/relationships/hyperlink" Target="http://yandex.ru/clck/jsredir?from=yandex.ru;images/search;images;;&amp;text=&amp;etext=1268.hmgk5GxquLUKcUxcRscOQyPaNJoC4QPh1yw_7jnvHCBFX_R4EihdPKDbvdql8zdDsf0KotwxH2roMgHkdT8JEvvKhz-R08pbAsyy_C0VYuzAnyIKzEKhN9Tmb6CbONc5PBhJB98cje8ih8-RDUF_8Q.c8b03bc45da5e303cb4439d4ac22ae8d055578d9&amp;uuid=&amp;state=tid_Wvm4RM28ca_MiO4Ne9osTPtpHS9wicjEF5X7fRziVPIHCd9FyQ,,&amp;data=UlNrNmk5WktYejR4M09aa0t1T0plVlRuX0tJdFdULVAtTnBvTEZUZVEzNVZ1Nlc1QmxUMHJBX0t1V2hkS2RlUnhUS19IQmEtN3MyWVplYlZvZXlFbUNBUTd0MkllOWM1SnZ6N1V2T0dNUlJWMzdJUngwTWduTWc1LVR0RHQ0NGJTNHg2VzBNU0ZsNzF4LVRsd2ROUE5wQ2J5SldIYlpiYi1WdmRWaW1mVGtRLA,,&amp;sign=abb5fad5e2a47052117ff3b0a62ad44b&amp;keyno=0&amp;b64e=2&amp;l10n=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28728" y="500042"/>
            <a:ext cx="5752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sz="1400" dirty="0" smtClean="0"/>
              <a:t>детский сад № 10 «Белочка»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714612" y="2714620"/>
            <a:ext cx="42771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ПРАКТИКУМ ДЛЯ РОДИТЕЛЕЙ.</a:t>
            </a:r>
          </a:p>
          <a:p>
            <a:endParaRPr lang="ru-RU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ДЕТИ С НАРУШЕНИЕМ ЗРЕНИЯ.</a:t>
            </a:r>
            <a:endParaRPr lang="ru-RU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3174" y="1571612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Методическая разработка 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родительского собрания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388" y="5143512"/>
            <a:ext cx="2271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rgbClr val="002060"/>
                </a:solidFill>
                <a:latin typeface="Bookman Old Style" pitchFamily="18" charset="0"/>
              </a:rPr>
              <a:t>Учитель-дефектолог</a:t>
            </a:r>
          </a:p>
          <a:p>
            <a:r>
              <a:rPr lang="ru-RU" sz="1400" b="1" i="1" dirty="0" smtClean="0">
                <a:solidFill>
                  <a:srgbClr val="002060"/>
                </a:solidFill>
                <a:latin typeface="Bookman Old Style" pitchFamily="18" charset="0"/>
              </a:rPr>
              <a:t>Волкова А.Е.</a:t>
            </a:r>
            <a:endParaRPr lang="ru-RU" sz="1400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4" y="6000768"/>
            <a:ext cx="912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2016 г</a:t>
            </a:r>
            <a:endParaRPr lang="ru-RU" sz="16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2976" y="857232"/>
            <a:ext cx="70723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ГЛАЗА – ОКНО В ОКРУЖАЮЩИЙ МИР.</a:t>
            </a:r>
            <a:endParaRPr lang="ru-RU" sz="28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C:\Users\user\Desktop\род.собрание 7 группа\i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5" y="3143248"/>
            <a:ext cx="3444973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7" name="Овальная выноска 6"/>
          <p:cNvSpPr/>
          <p:nvPr/>
        </p:nvSpPr>
        <p:spPr>
          <a:xfrm>
            <a:off x="4214810" y="2071678"/>
            <a:ext cx="4143404" cy="1571636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ОЧЕНЬ ТРУДНО БЫТЬ ДРУГИМ</a:t>
            </a:r>
          </a:p>
          <a:p>
            <a:pPr algn="ctr"/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НЕПОХОЖИМ, НЕТАКИМ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28588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3399"/>
                </a:solidFill>
                <a:latin typeface="Bookman Old Style" pitchFamily="18" charset="0"/>
              </a:rPr>
              <a:t>ЦЕЛЬ:  Повышение компетенции родителей  по вопросам воспитания и обучения детей с нарушением зрения</a:t>
            </a:r>
            <a:endParaRPr lang="ru-RU" sz="2000" b="1" dirty="0">
              <a:solidFill>
                <a:srgbClr val="FF3399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1142984"/>
            <a:ext cx="7429552" cy="2786082"/>
          </a:xfrm>
        </p:spPr>
        <p:txBody>
          <a:bodyPr/>
          <a:lstStyle/>
          <a:p>
            <a:pPr algn="l"/>
            <a:r>
              <a:rPr lang="ru-RU" sz="1800" b="1" dirty="0" smtClean="0">
                <a:solidFill>
                  <a:srgbClr val="006600"/>
                </a:solidFill>
                <a:latin typeface="Bookman Old Style" pitchFamily="18" charset="0"/>
              </a:rPr>
              <a:t>Задачи: 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b="1" dirty="0" smtClean="0">
                <a:solidFill>
                  <a:srgbClr val="006600"/>
                </a:solidFill>
                <a:latin typeface="Bookman Old Style" pitchFamily="18" charset="0"/>
              </a:rPr>
              <a:t>Формировать у родителей представления о возможностях детей с нарушением зрения.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b="1" dirty="0" smtClean="0">
                <a:solidFill>
                  <a:srgbClr val="006600"/>
                </a:solidFill>
                <a:latin typeface="Bookman Old Style" pitchFamily="18" charset="0"/>
              </a:rPr>
              <a:t>Знакомить родителей с особенностями коррекционной работы.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b="1" dirty="0" smtClean="0">
                <a:solidFill>
                  <a:srgbClr val="006600"/>
                </a:solidFill>
                <a:latin typeface="Bookman Old Style" pitchFamily="18" charset="0"/>
              </a:rPr>
              <a:t>Способствовать сближению родителей и детей с целью их дальнейшего участия в жизни группы.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b="1" dirty="0" smtClean="0">
                <a:solidFill>
                  <a:srgbClr val="006600"/>
                </a:solidFill>
                <a:latin typeface="Bookman Old Style" pitchFamily="18" charset="0"/>
              </a:rPr>
              <a:t>Оптимизировать детско-родительские отношения.</a:t>
            </a:r>
          </a:p>
        </p:txBody>
      </p:sp>
      <p:pic>
        <p:nvPicPr>
          <p:cNvPr id="4" name="Рисунок 3" descr="081215-08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4214818"/>
            <a:ext cx="3357586" cy="22857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0166" y="285728"/>
            <a:ext cx="6000792" cy="8572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МЫ ВИДИМ МИР НЕМНОГО ПО-ДРУГОМУ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026" name="Picture 2" descr="C:\Users\user\Desktop\род.собрание 7 группа\миоп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285992"/>
            <a:ext cx="7911729" cy="331946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643306" y="1214422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МИОПИЯ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род.собрание 7 группа\zreniye-pri-ambliopi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142984"/>
            <a:ext cx="6865212" cy="492922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43306" y="428604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АМБЛИОПИЯ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8992" y="28572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АСТИГМАТИЗМ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user\Desktop\род.собрание 7 группа\astigmatizm-lecheni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928670"/>
            <a:ext cx="5362575" cy="2514600"/>
          </a:xfrm>
          <a:prstGeom prst="rect">
            <a:avLst/>
          </a:prstGeom>
          <a:noFill/>
        </p:spPr>
      </p:pic>
      <p:pic>
        <p:nvPicPr>
          <p:cNvPr id="3075" name="Picture 3" descr="C:\Users\user\Desktop\род.собрание 7 группа\astigmatiz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571876"/>
            <a:ext cx="7366000" cy="260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43306" y="428604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ГЛАУКОМА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user\Desktop\род.собрание 7 группа\glaucoma-simptom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3" y="1074404"/>
            <a:ext cx="6672171" cy="5497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29190" y="714356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КАТАРАКТА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user\Desktop\род.собрание 7 группа\катаракт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85728"/>
            <a:ext cx="3786214" cy="2963124"/>
          </a:xfrm>
          <a:prstGeom prst="rect">
            <a:avLst/>
          </a:prstGeom>
          <a:noFill/>
        </p:spPr>
      </p:pic>
      <p:pic>
        <p:nvPicPr>
          <p:cNvPr id="4099" name="Picture 3" descr="C:\Users\user\Desktop\род.собрание 7 группа\hq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1405" y="3260406"/>
            <a:ext cx="4572000" cy="3429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00100" y="4286256"/>
            <a:ext cx="28793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ДАЛЬТОНИЗМ</a:t>
            </a:r>
          </a:p>
          <a:p>
            <a:r>
              <a:rPr lang="en-US" sz="2400" b="1" dirty="0" smtClean="0">
                <a:solidFill>
                  <a:srgbClr val="FF0000"/>
                </a:solidFill>
                <a:hlinkClick r:id="rId4" action="ppaction://hlinkfile"/>
              </a:rPr>
              <a:t>(Halanan.ru)_---.mp4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28" y="285728"/>
            <a:ext cx="5000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Трудно ли вам, уважаемые родители, выполнять задания?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3" name="Рисунок 12" descr="IMG_20161028_1653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1357297"/>
            <a:ext cx="3143272" cy="23574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Рисунок 13" descr="IMG_20161028_1654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1785926"/>
            <a:ext cx="3071802" cy="2303852"/>
          </a:xfrm>
          <a:prstGeom prst="rect">
            <a:avLst/>
          </a:prstGeom>
          <a:ln w="190500" cap="sq">
            <a:solidFill>
              <a:srgbClr val="33CCFF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Рисунок 14" descr="IMG_20161028_1654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4000504"/>
            <a:ext cx="3357554" cy="2518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5786446" y="5857892"/>
            <a:ext cx="1331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5" action="ppaction://hlinkfile"/>
              </a:rPr>
              <a:t>7 группа.</a:t>
            </a:r>
            <a:r>
              <a:rPr lang="en-US" dirty="0" err="1" smtClean="0">
                <a:hlinkClick r:id="rId5" action="ppaction://hlinkfile"/>
              </a:rPr>
              <a:t>avi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28" y="285728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ТРУДНОСТИ ДЕТЕЙ С НАРУШЕНИЕМ ЗРЕНИЯ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5643570" y="928670"/>
            <a:ext cx="2286016" cy="128588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Недостаточно зрительных образов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1571604" y="2928934"/>
            <a:ext cx="2143140" cy="135732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Искаженное восприятие сенсорных эталонов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1214414" y="928670"/>
            <a:ext cx="2286016" cy="1428760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Нарушение ориентировки в пространстве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5643570" y="2786058"/>
            <a:ext cx="2143140" cy="128588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Бедный словарный запас…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147" name="Picture 3" descr="C:\Users\user\Desktop\род.собрание 7 группа\empty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4214818"/>
            <a:ext cx="2143140" cy="2337971"/>
          </a:xfrm>
          <a:prstGeom prst="rect">
            <a:avLst/>
          </a:prstGeom>
          <a:noFill/>
        </p:spPr>
      </p:pic>
      <p:sp>
        <p:nvSpPr>
          <p:cNvPr id="10" name="Овальная выноска 9"/>
          <p:cNvSpPr/>
          <p:nvPr/>
        </p:nvSpPr>
        <p:spPr>
          <a:xfrm>
            <a:off x="6357950" y="4572008"/>
            <a:ext cx="2143140" cy="135732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незрелая эмоционально-волевая сфера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Овальная выноска 10"/>
          <p:cNvSpPr/>
          <p:nvPr/>
        </p:nvSpPr>
        <p:spPr>
          <a:xfrm>
            <a:off x="1214414" y="4643446"/>
            <a:ext cx="2143140" cy="135732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Бедный эмоциональный мир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3500430" y="1571612"/>
            <a:ext cx="2143140" cy="135732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Нарушение общей и мелкой моторики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21429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КАК ПРЕОДОЛЕТЬ ЭТИ ТРУДНОСТИ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785786" y="857232"/>
            <a:ext cx="4000528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ПРАВИЛЬНЫЙ РЕЖИМ ДНЯ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4500562" y="1928802"/>
            <a:ext cx="4000528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СОБЛЮДЕНИЕ ЗРИТЕЛЬНЫХ НАГРУЗОК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1000100" y="2928934"/>
            <a:ext cx="4000528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ПРАВИЛЬНЫЙ ПОДБОР НАГЛЯДНОГО И РАЗДАТОЧНОГО МАТЕРИАЛА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4786314" y="3929066"/>
            <a:ext cx="4000528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ИСПОЛЬЗОВАНИЕ СПЕЦ.СРЕДСТВ ДЛЯ ЗРИТЕЛЬНОГО ВОСПРИЯТИЯ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928662" y="5000636"/>
            <a:ext cx="4000528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ИСПОЛЬЗОВАНИЕ ЗДОРОВЬЕСБЕРЕГАЮЩИХ ТЕХНОЛОГИЙ В РАБОТЕ С ДЕТЬМИ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072066" y="5786454"/>
            <a:ext cx="3786182" cy="857256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ВЗАИМОДЕЙСТВИЕ М/С ОРТОПТИСТКИ И ПЕДАГОГОВ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cheekywife.ru/media/k2/items/cache/9b1dde2ffe2b38caf45c4ce39024d497_L.jpg?t=14628702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214290"/>
            <a:ext cx="2364400" cy="157232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21429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КАК ПРЕОДОЛЕТЬ ЭТИ ТРУДНОСТИ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928662" y="1142984"/>
            <a:ext cx="3714776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ПРАВИЛЬНЫЙ ПОДБОР НАГЛЯДНОГО И РАЗДАТОЧНОГО МАТЕРИАЛА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928662" y="2928934"/>
            <a:ext cx="3429024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ИСПОЛЬЗОВАНИЕ СПЕЦ.СРЕДСТВ ДЛЯ ЗРИТЕЛЬНОГО ВОСПРИЯТИЯ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857224" y="4643446"/>
            <a:ext cx="3786214" cy="928694"/>
          </a:xfrm>
          <a:prstGeom prst="wedgeRect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ИСПОЛЬЗОВАНИЕ ЗДОРОВЬЕСБЕРЕГАЮЩИХ ТЕХНОЛОГИЙ В РАБОТЕ С ДЕТЬМИ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cheekywife.ru/media/k2/items/cache/9b1dde2ffe2b38caf45c4ce39024d497_L.jpg?t=14628702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214290"/>
            <a:ext cx="2364400" cy="157232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6" name="Picture 2" descr="F:\фото 1\IMG_20161024_095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911074"/>
            <a:ext cx="1928826" cy="14466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1" y="2089536"/>
            <a:ext cx="1785950" cy="1339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 descr="D:\ЖАННННААА\ЗАВУЧ\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 rot="333468">
            <a:off x="7358082" y="3643314"/>
            <a:ext cx="1254927" cy="12144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3" descr="D:\ЖАННННААА\ЗАВУЧ\Новая папка\0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65257">
            <a:off x="7000892" y="5143512"/>
            <a:ext cx="1708321" cy="12144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2" descr="E:\фото к собранию\DSC0587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4" y="5000636"/>
            <a:ext cx="1658711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TextBox 14"/>
          <p:cNvSpPr txBox="1"/>
          <p:nvPr/>
        </p:nvSpPr>
        <p:spPr>
          <a:xfrm>
            <a:off x="1071538" y="6357958"/>
            <a:ext cx="4197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8" action="ppaction://hlinkfile"/>
              </a:rPr>
              <a:t>Видео для родителей 7 группа готово.</a:t>
            </a:r>
            <a:r>
              <a:rPr lang="en-US" dirty="0" err="1" smtClean="0">
                <a:hlinkClick r:id="rId8" action="ppaction://hlinkfile"/>
              </a:rPr>
              <a:t>avi</a:t>
            </a:r>
            <a:endParaRPr lang="ru-RU" dirty="0"/>
          </a:p>
        </p:txBody>
      </p:sp>
      <p:pic>
        <p:nvPicPr>
          <p:cNvPr id="16" name="Picture 2" descr="F:\фото 1\IMG_20161024_095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928934"/>
            <a:ext cx="1928826" cy="14466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488" y="35716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ОШИБКИ РОДИТЕЛЕЙ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42976" y="1643050"/>
            <a:ext cx="4429156" cy="121444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entury" pitchFamily="18" charset="0"/>
              </a:rPr>
              <a:t>Чрезмерная опека</a:t>
            </a:r>
            <a:r>
              <a:rPr lang="ru-RU" b="1" dirty="0" smtClean="0">
                <a:solidFill>
                  <a:srgbClr val="C00000"/>
                </a:solidFill>
                <a:latin typeface="Century" pitchFamily="18" charset="0"/>
              </a:rPr>
              <a:t> </a:t>
            </a:r>
            <a:endParaRPr lang="ru-RU" b="1" dirty="0">
              <a:solidFill>
                <a:srgbClr val="C00000"/>
              </a:solidFill>
              <a:latin typeface="Century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3214686"/>
            <a:ext cx="4429156" cy="114300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entury" pitchFamily="18" charset="0"/>
              </a:rPr>
              <a:t>Неадекватность предъявляемых действий к ребенку в семье</a:t>
            </a:r>
            <a:endParaRPr lang="ru-RU" sz="2000" b="1" dirty="0">
              <a:solidFill>
                <a:srgbClr val="C00000"/>
              </a:solidFill>
              <a:latin typeface="Century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57554" y="4714884"/>
            <a:ext cx="4429156" cy="107157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entury" pitchFamily="18" charset="0"/>
              </a:rPr>
              <a:t>Воспитание в стиле «кумир семьи.</a:t>
            </a:r>
            <a:endParaRPr lang="ru-RU" sz="2000" b="1" dirty="0">
              <a:solidFill>
                <a:srgbClr val="C00000"/>
              </a:solidFill>
              <a:latin typeface="Century" pitchFamily="18" charset="0"/>
            </a:endParaRPr>
          </a:p>
        </p:txBody>
      </p:sp>
      <p:pic>
        <p:nvPicPr>
          <p:cNvPr id="21506" name="Picture 2" descr="http://bukvic.ru/wp-content/uploads/2015/10/chteni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714356"/>
            <a:ext cx="3000364" cy="1995243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488" y="357166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НАШИ СОВЕТЫ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28662" y="1071546"/>
            <a:ext cx="4429156" cy="78581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ЧАЩЕ РАЗГОВАРИВАЙТЕ С ДЕТЬМИ,ОЗВУЧИВАЙТЕ ТО, ЧТО ВЫ ДЕЛАЕТЕ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57290" y="2071678"/>
            <a:ext cx="4429156" cy="78581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СПОКОЙНО ПОВТОРЯЙТЕ ПРОСЬБЫ, ИЗ-ЗА НЕУСТОЙЧИВОГО ВНИМАНИЯ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14546" y="3071810"/>
            <a:ext cx="4429156" cy="85725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УЧИТЕ РЕБЕНКА ВНИМАТЕЛЬНО И ДО  КОНЦА ВЫСЛУШИВАТЬ ВЗРОСЛОГО И ОТВЕЧАТЬ НА ВОПРОСЫ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14678" y="4143380"/>
            <a:ext cx="4429156" cy="78581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«ВСЕ, ЧТО МОЖНО, ПРЕДСТАВЬТЕ РЕБЕНКУ НАГЛЯДНО»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29058" y="5214950"/>
            <a:ext cx="4429156" cy="121444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УЧИТЕ МАЛЫША ОБСЛЕДОВАТЬ ОКРУЖАЮЩИЕ ПРЕДМЕТЫ НЕ ТОЛЬКО С ПОМОЩЬЮ ЗРЕНИЯ, НО И С ПОМОЩЬЮ ОСЯЗАНИЯ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1506" name="Picture 2" descr="http://bukvic.ru/wp-content/uploads/2015/10/chteni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714356"/>
            <a:ext cx="3000364" cy="1995243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57422" y="214290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ПРАВИЛА ДЛЯ РОДИТЕЛЕЙ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428728" y="857232"/>
            <a:ext cx="5357850" cy="928694"/>
          </a:xfrm>
          <a:prstGeom prst="round2DiagRect">
            <a:avLst/>
          </a:prstGeom>
          <a:noFill/>
          <a:ln>
            <a:solidFill>
              <a:srgbClr val="A31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Самая важная цель для слепого или слабовидящего ребёнка – стать самостоятельным человеком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1785918" y="2000240"/>
            <a:ext cx="5357850" cy="928694"/>
          </a:xfrm>
          <a:prstGeom prst="round2DiagRect">
            <a:avLst/>
          </a:prstGeom>
          <a:noFill/>
          <a:ln>
            <a:solidFill>
              <a:srgbClr val="A31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Ребёнку с нарушением зрения нужны все те же самые знания, умения и опыт, что и зрячему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2071670" y="3143248"/>
            <a:ext cx="5357850" cy="928694"/>
          </a:xfrm>
          <a:prstGeom prst="round2DiagRect">
            <a:avLst/>
          </a:prstGeom>
          <a:noFill/>
          <a:ln>
            <a:solidFill>
              <a:srgbClr val="A31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Важно научить ребёнка выполнять задачу самостоятельно, а не делать всё за него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2285984" y="4214818"/>
            <a:ext cx="5357850" cy="1357322"/>
          </a:xfrm>
          <a:prstGeom prst="round2DiagRect">
            <a:avLst/>
          </a:prstGeom>
          <a:noFill/>
          <a:ln>
            <a:solidFill>
              <a:srgbClr val="A31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Ребёнок  должен получить информацию об окружающем мире через собственные ощущения: трогая, слушая, нюхая, пробуя на вкус, действуя с предметами.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2714612" y="5715016"/>
            <a:ext cx="5357850" cy="928694"/>
          </a:xfrm>
          <a:prstGeom prst="round2DiagRect">
            <a:avLst/>
          </a:prstGeom>
          <a:noFill/>
          <a:ln>
            <a:solidFill>
              <a:srgbClr val="A31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Помогите ребёнку с нарушениями зрения участвовать во ВСЁМ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род.собрание 7 группа\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571479"/>
            <a:ext cx="7286676" cy="5465007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71670" y="357166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Литература и электронные ресурсы: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1285860"/>
            <a:ext cx="7715304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ru-RU" dirty="0" smtClean="0"/>
              <a:t> Психология воспитания детей с нарушением зрения. Под ред. Л.И. Солнцевой, В.З. Денискиной. 2004 г.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ru-RU" dirty="0" smtClean="0"/>
              <a:t>Подготовка детей дошкольного возраста к </a:t>
            </a:r>
            <a:r>
              <a:rPr lang="ru-RU" dirty="0" err="1" smtClean="0"/>
              <a:t>плеопто-ортоптическому</a:t>
            </a:r>
            <a:r>
              <a:rPr lang="ru-RU" dirty="0" smtClean="0"/>
              <a:t> лечению. З.П. Малеева.2009 г.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ru-RU" dirty="0" smtClean="0"/>
              <a:t>Ж. Воспитание и обучение № 3 2009 г., статья М.П. Бондаренко.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hlinkClick r:id="rId3"/>
              </a:rPr>
              <a:t>pda.diary.ru</a:t>
            </a:r>
            <a:endParaRPr lang="ru-RU" dirty="0" smtClean="0"/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hlinkClick r:id="rId4"/>
              </a:rPr>
              <a:t>poglazam.ru</a:t>
            </a:r>
            <a:endParaRPr lang="ru-RU" dirty="0" smtClean="0"/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hlinkClick r:id="rId5"/>
              </a:rPr>
              <a:t>t-zrenie.ru</a:t>
            </a:r>
            <a:endParaRPr lang="ru-RU" dirty="0" smtClean="0"/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hlinkClick r:id="rId6"/>
              </a:rPr>
              <a:t>yazdorov.kz</a:t>
            </a:r>
            <a:endParaRPr lang="ru-RU" dirty="0" smtClean="0"/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ru-RU" dirty="0" err="1" smtClean="0">
                <a:hlinkClick r:id="rId7"/>
              </a:rPr>
              <a:t>realnost.trogatelnyyduet.ru</a:t>
            </a:r>
            <a:r>
              <a:rPr lang="ru-RU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420</Words>
  <Application>Microsoft Office PowerPoint</Application>
  <PresentationFormat>Экран (4:3)</PresentationFormat>
  <Paragraphs>75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1_Тема Office</vt:lpstr>
      <vt:lpstr>Слайд 1</vt:lpstr>
      <vt:lpstr>Слайд 2</vt:lpstr>
      <vt:lpstr>ЦЕЛЬ:  Повышение компетенции родителей  по вопросам воспитания и обучения детей с нарушением зрения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user</cp:lastModifiedBy>
  <cp:revision>110</cp:revision>
  <dcterms:created xsi:type="dcterms:W3CDTF">2014-07-06T18:18:01Z</dcterms:created>
  <dcterms:modified xsi:type="dcterms:W3CDTF">2018-10-09T18:19:21Z</dcterms:modified>
</cp:coreProperties>
</file>