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260" r:id="rId4"/>
    <p:sldId id="258" r:id="rId5"/>
    <p:sldId id="259" r:id="rId6"/>
    <p:sldId id="274" r:id="rId7"/>
    <p:sldId id="300" r:id="rId8"/>
    <p:sldId id="261" r:id="rId9"/>
    <p:sldId id="301" r:id="rId10"/>
    <p:sldId id="304" r:id="rId11"/>
    <p:sldId id="306" r:id="rId12"/>
    <p:sldId id="308" r:id="rId13"/>
    <p:sldId id="309" r:id="rId14"/>
    <p:sldId id="310" r:id="rId15"/>
    <p:sldId id="313" r:id="rId16"/>
    <p:sldId id="314" r:id="rId17"/>
    <p:sldId id="262" r:id="rId18"/>
    <p:sldId id="315" r:id="rId19"/>
    <p:sldId id="316" r:id="rId20"/>
    <p:sldId id="319" r:id="rId21"/>
    <p:sldId id="321" r:id="rId22"/>
    <p:sldId id="322" r:id="rId23"/>
    <p:sldId id="317" r:id="rId24"/>
    <p:sldId id="266" r:id="rId25"/>
    <p:sldId id="268" r:id="rId26"/>
    <p:sldId id="318" r:id="rId27"/>
    <p:sldId id="32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57" autoAdjust="0"/>
    <p:restoredTop sz="94707" autoAdjust="0"/>
  </p:normalViewPr>
  <p:slideViewPr>
    <p:cSldViewPr>
      <p:cViewPr>
        <p:scale>
          <a:sx n="87" d="100"/>
          <a:sy n="87" d="100"/>
        </p:scale>
        <p:origin x="-840" y="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EEEA1D-C259-4388-8B24-AD9F3D33FF56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</dgm:pt>
    <dgm:pt modelId="{0ECC4B59-885D-4CFF-A77A-2DD338EECE9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Коррекционное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занятие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тифлопедагога</a:t>
          </a:r>
        </a:p>
      </dgm:t>
    </dgm:pt>
    <dgm:pt modelId="{18764492-33E2-4202-AD3F-17F54E969359}" type="parTrans" cxnId="{430636A3-9EFB-4125-B3C0-C2154E27D2E5}">
      <dgm:prSet/>
      <dgm:spPr/>
      <dgm:t>
        <a:bodyPr/>
        <a:lstStyle/>
        <a:p>
          <a:endParaRPr lang="ru-RU"/>
        </a:p>
      </dgm:t>
    </dgm:pt>
    <dgm:pt modelId="{2E35647E-7CA7-4E2D-8EF3-D211000F30F3}" type="sibTrans" cxnId="{430636A3-9EFB-4125-B3C0-C2154E27D2E5}">
      <dgm:prSet/>
      <dgm:spPr/>
      <dgm:t>
        <a:bodyPr/>
        <a:lstStyle/>
        <a:p>
          <a:endParaRPr lang="ru-RU"/>
        </a:p>
      </dgm:t>
    </dgm:pt>
    <dgm:pt modelId="{D1D7B31D-B9B1-447A-B89C-6F91D343975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Развитие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зрительного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effectLst/>
              <a:latin typeface="Arial" charset="0"/>
              <a:cs typeface="Arial" charset="0"/>
            </a:rPr>
            <a:t>восприятия</a:t>
          </a:r>
        </a:p>
      </dgm:t>
    </dgm:pt>
    <dgm:pt modelId="{6F4DED28-2A97-4341-B712-580E56F6D1B7}" type="parTrans" cxnId="{2A1166CA-67B7-4D2E-A772-D3E950DF6A9D}">
      <dgm:prSet/>
      <dgm:spPr/>
      <dgm:t>
        <a:bodyPr/>
        <a:lstStyle/>
        <a:p>
          <a:endParaRPr lang="ru-RU"/>
        </a:p>
      </dgm:t>
    </dgm:pt>
    <dgm:pt modelId="{17517299-0373-46CF-B5B9-CC926BA1477E}" type="sibTrans" cxnId="{2A1166CA-67B7-4D2E-A772-D3E950DF6A9D}">
      <dgm:prSet/>
      <dgm:spPr/>
      <dgm:t>
        <a:bodyPr/>
        <a:lstStyle/>
        <a:p>
          <a:endParaRPr lang="ru-RU"/>
        </a:p>
      </dgm:t>
    </dgm:pt>
    <dgm:pt modelId="{B61FBD03-DD26-4D77-8993-20815EAB2DF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Развитие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осязания 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мелкой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моторики </a:t>
          </a:r>
        </a:p>
      </dgm:t>
    </dgm:pt>
    <dgm:pt modelId="{CD8D5305-0577-4AE1-83B3-AA29D78FF571}" type="parTrans" cxnId="{217312B8-897A-4065-A48F-4A0489858514}">
      <dgm:prSet/>
      <dgm:spPr/>
      <dgm:t>
        <a:bodyPr/>
        <a:lstStyle/>
        <a:p>
          <a:endParaRPr lang="ru-RU"/>
        </a:p>
      </dgm:t>
    </dgm:pt>
    <dgm:pt modelId="{664E0C56-513D-4683-A598-9A34E579BE88}" type="sibTrans" cxnId="{217312B8-897A-4065-A48F-4A0489858514}">
      <dgm:prSet/>
      <dgm:spPr/>
      <dgm:t>
        <a:bodyPr/>
        <a:lstStyle/>
        <a:p>
          <a:endParaRPr lang="ru-RU"/>
        </a:p>
      </dgm:t>
    </dgm:pt>
    <dgm:pt modelId="{C3EC6FB5-9D35-4F1C-A154-BE2EDFE7B6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Развитие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ориентировки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в пространстве</a:t>
          </a:r>
          <a:endParaRPr kumimoji="0" lang="ru-RU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7656EF29-AB25-4FF9-B6B6-14D9ABD972F3}" type="parTrans" cxnId="{AAF1F474-E507-4254-BA68-0EB7FEDF6003}">
      <dgm:prSet/>
      <dgm:spPr/>
      <dgm:t>
        <a:bodyPr/>
        <a:lstStyle/>
        <a:p>
          <a:endParaRPr lang="ru-RU"/>
        </a:p>
      </dgm:t>
    </dgm:pt>
    <dgm:pt modelId="{F3822666-D797-4484-94C2-88CE67BD20B5}" type="sibTrans" cxnId="{AAF1F474-E507-4254-BA68-0EB7FEDF6003}">
      <dgm:prSet/>
      <dgm:spPr/>
      <dgm:t>
        <a:bodyPr/>
        <a:lstStyle/>
        <a:p>
          <a:endParaRPr lang="ru-RU"/>
        </a:p>
      </dgm:t>
    </dgm:pt>
    <dgm:pt modelId="{BF2C2A7F-9B78-4C35-B723-2383893A3E8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Развитие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социально-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бытовой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/>
              <a:effectLst/>
              <a:latin typeface="Arial" charset="0"/>
              <a:cs typeface="Arial" charset="0"/>
            </a:rPr>
            <a:t>ориентировки</a:t>
          </a:r>
          <a:endParaRPr kumimoji="0" lang="ru-RU" b="1" i="0" u="none" strike="noStrike" cap="none" normalizeH="0" baseline="0" dirty="0" smtClean="0">
            <a:ln/>
            <a:effectLst/>
            <a:latin typeface="Arial" charset="0"/>
            <a:cs typeface="Arial" charset="0"/>
          </a:endParaRPr>
        </a:p>
      </dgm:t>
    </dgm:pt>
    <dgm:pt modelId="{A166ECDA-F8EF-4138-8EC7-50CF370159FD}" type="parTrans" cxnId="{8D590BC2-B740-4552-B408-52FDC26AA70C}">
      <dgm:prSet/>
      <dgm:spPr/>
      <dgm:t>
        <a:bodyPr/>
        <a:lstStyle/>
        <a:p>
          <a:endParaRPr lang="ru-RU"/>
        </a:p>
      </dgm:t>
    </dgm:pt>
    <dgm:pt modelId="{28D8ABAD-1A36-4A24-BA38-5FCA06B3D8FE}" type="sibTrans" cxnId="{8D590BC2-B740-4552-B408-52FDC26AA70C}">
      <dgm:prSet/>
      <dgm:spPr/>
      <dgm:t>
        <a:bodyPr/>
        <a:lstStyle/>
        <a:p>
          <a:endParaRPr lang="ru-RU"/>
        </a:p>
      </dgm:t>
    </dgm:pt>
    <dgm:pt modelId="{0193F43D-03CE-4517-B619-58976B2862AC}" type="pres">
      <dgm:prSet presAssocID="{86EEEA1D-C259-4388-8B24-AD9F3D33FF5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2194A97-3F6A-48B4-8ED5-8E32C025C4DF}" type="pres">
      <dgm:prSet presAssocID="{0ECC4B59-885D-4CFF-A77A-2DD338EECE93}" presName="hierRoot1" presStyleCnt="0">
        <dgm:presLayoutVars>
          <dgm:hierBranch/>
        </dgm:presLayoutVars>
      </dgm:prSet>
      <dgm:spPr/>
    </dgm:pt>
    <dgm:pt modelId="{0431329F-0F11-4309-9699-2B578592E191}" type="pres">
      <dgm:prSet presAssocID="{0ECC4B59-885D-4CFF-A77A-2DD338EECE93}" presName="rootComposite1" presStyleCnt="0"/>
      <dgm:spPr/>
    </dgm:pt>
    <dgm:pt modelId="{F4E4FB77-3E66-4793-85F6-B5F846DE6013}" type="pres">
      <dgm:prSet presAssocID="{0ECC4B59-885D-4CFF-A77A-2DD338EECE93}" presName="rootText1" presStyleLbl="node0" presStyleIdx="0" presStyleCnt="1" custScaleY="1549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695871-A0BF-44FA-9532-A399C0AB603E}" type="pres">
      <dgm:prSet presAssocID="{0ECC4B59-885D-4CFF-A77A-2DD338EECE9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82731C2-33D3-4FD1-86B6-518C761AA890}" type="pres">
      <dgm:prSet presAssocID="{0ECC4B59-885D-4CFF-A77A-2DD338EECE93}" presName="hierChild2" presStyleCnt="0"/>
      <dgm:spPr/>
    </dgm:pt>
    <dgm:pt modelId="{085261E8-30CA-4C46-8D4D-2D86A2A2A394}" type="pres">
      <dgm:prSet presAssocID="{6F4DED28-2A97-4341-B712-580E56F6D1B7}" presName="Name35" presStyleLbl="parChTrans1D2" presStyleIdx="0" presStyleCnt="4"/>
      <dgm:spPr/>
      <dgm:t>
        <a:bodyPr/>
        <a:lstStyle/>
        <a:p>
          <a:endParaRPr lang="ru-RU"/>
        </a:p>
      </dgm:t>
    </dgm:pt>
    <dgm:pt modelId="{EF74EFC0-320C-43DB-A200-989D67701802}" type="pres">
      <dgm:prSet presAssocID="{D1D7B31D-B9B1-447A-B89C-6F91D3439750}" presName="hierRoot2" presStyleCnt="0">
        <dgm:presLayoutVars>
          <dgm:hierBranch/>
        </dgm:presLayoutVars>
      </dgm:prSet>
      <dgm:spPr/>
    </dgm:pt>
    <dgm:pt modelId="{7A8C7D60-2250-4449-9D6F-837EA9DBFFD9}" type="pres">
      <dgm:prSet presAssocID="{D1D7B31D-B9B1-447A-B89C-6F91D3439750}" presName="rootComposite" presStyleCnt="0"/>
      <dgm:spPr/>
    </dgm:pt>
    <dgm:pt modelId="{1AF9B129-EB92-4A3A-8613-B3D8B426080D}" type="pres">
      <dgm:prSet presAssocID="{D1D7B31D-B9B1-447A-B89C-6F91D3439750}" presName="rootText" presStyleLbl="node2" presStyleIdx="0" presStyleCnt="4" custScaleY="1839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EC0941-B2EF-4CA9-84A6-840BB29E5337}" type="pres">
      <dgm:prSet presAssocID="{D1D7B31D-B9B1-447A-B89C-6F91D3439750}" presName="rootConnector" presStyleLbl="node2" presStyleIdx="0" presStyleCnt="4"/>
      <dgm:spPr/>
      <dgm:t>
        <a:bodyPr/>
        <a:lstStyle/>
        <a:p>
          <a:endParaRPr lang="ru-RU"/>
        </a:p>
      </dgm:t>
    </dgm:pt>
    <dgm:pt modelId="{0194D5E0-42A9-4A12-9F99-733B1E5D4567}" type="pres">
      <dgm:prSet presAssocID="{D1D7B31D-B9B1-447A-B89C-6F91D3439750}" presName="hierChild4" presStyleCnt="0"/>
      <dgm:spPr/>
    </dgm:pt>
    <dgm:pt modelId="{4FC67259-4096-4743-BDE3-6120A63A0E29}" type="pres">
      <dgm:prSet presAssocID="{D1D7B31D-B9B1-447A-B89C-6F91D3439750}" presName="hierChild5" presStyleCnt="0"/>
      <dgm:spPr/>
    </dgm:pt>
    <dgm:pt modelId="{47D02C4D-6AF9-49D3-AE5A-C04F89FEC6EE}" type="pres">
      <dgm:prSet presAssocID="{CD8D5305-0577-4AE1-83B3-AA29D78FF571}" presName="Name35" presStyleLbl="parChTrans1D2" presStyleIdx="1" presStyleCnt="4"/>
      <dgm:spPr/>
      <dgm:t>
        <a:bodyPr/>
        <a:lstStyle/>
        <a:p>
          <a:endParaRPr lang="ru-RU"/>
        </a:p>
      </dgm:t>
    </dgm:pt>
    <dgm:pt modelId="{8BDCD0DB-088B-47D7-B005-4C8A1900D0FC}" type="pres">
      <dgm:prSet presAssocID="{B61FBD03-DD26-4D77-8993-20815EAB2DF8}" presName="hierRoot2" presStyleCnt="0">
        <dgm:presLayoutVars>
          <dgm:hierBranch/>
        </dgm:presLayoutVars>
      </dgm:prSet>
      <dgm:spPr/>
    </dgm:pt>
    <dgm:pt modelId="{D5313EA6-75B2-4BE3-ADC6-910038F0D49F}" type="pres">
      <dgm:prSet presAssocID="{B61FBD03-DD26-4D77-8993-20815EAB2DF8}" presName="rootComposite" presStyleCnt="0"/>
      <dgm:spPr/>
    </dgm:pt>
    <dgm:pt modelId="{2CE2BA2B-FE6C-4215-B779-ADB5A27DADC1}" type="pres">
      <dgm:prSet presAssocID="{B61FBD03-DD26-4D77-8993-20815EAB2DF8}" presName="rootText" presStyleLbl="node2" presStyleIdx="1" presStyleCnt="4" custScaleY="175029" custLinFactNeighborY="73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FAE757-BEE4-4958-9969-531740C6609B}" type="pres">
      <dgm:prSet presAssocID="{B61FBD03-DD26-4D77-8993-20815EAB2DF8}" presName="rootConnector" presStyleLbl="node2" presStyleIdx="1" presStyleCnt="4"/>
      <dgm:spPr/>
      <dgm:t>
        <a:bodyPr/>
        <a:lstStyle/>
        <a:p>
          <a:endParaRPr lang="ru-RU"/>
        </a:p>
      </dgm:t>
    </dgm:pt>
    <dgm:pt modelId="{F1E3944D-3947-4DE6-9C69-05A10A5BDD22}" type="pres">
      <dgm:prSet presAssocID="{B61FBD03-DD26-4D77-8993-20815EAB2DF8}" presName="hierChild4" presStyleCnt="0"/>
      <dgm:spPr/>
    </dgm:pt>
    <dgm:pt modelId="{3892DDED-BB1E-4F6A-8A36-B0FDB2285928}" type="pres">
      <dgm:prSet presAssocID="{B61FBD03-DD26-4D77-8993-20815EAB2DF8}" presName="hierChild5" presStyleCnt="0"/>
      <dgm:spPr/>
    </dgm:pt>
    <dgm:pt modelId="{BD2C9564-8E27-4CFF-A6A7-6119702D35E9}" type="pres">
      <dgm:prSet presAssocID="{7656EF29-AB25-4FF9-B6B6-14D9ABD972F3}" presName="Name35" presStyleLbl="parChTrans1D2" presStyleIdx="2" presStyleCnt="4"/>
      <dgm:spPr/>
      <dgm:t>
        <a:bodyPr/>
        <a:lstStyle/>
        <a:p>
          <a:endParaRPr lang="ru-RU"/>
        </a:p>
      </dgm:t>
    </dgm:pt>
    <dgm:pt modelId="{F4DF4B57-C18B-45AB-9A76-3C90E4A364E3}" type="pres">
      <dgm:prSet presAssocID="{C3EC6FB5-9D35-4F1C-A154-BE2EDFE7B60E}" presName="hierRoot2" presStyleCnt="0">
        <dgm:presLayoutVars>
          <dgm:hierBranch/>
        </dgm:presLayoutVars>
      </dgm:prSet>
      <dgm:spPr/>
    </dgm:pt>
    <dgm:pt modelId="{2CE71152-D181-4E84-BF33-E3DEE3809442}" type="pres">
      <dgm:prSet presAssocID="{C3EC6FB5-9D35-4F1C-A154-BE2EDFE7B60E}" presName="rootComposite" presStyleCnt="0"/>
      <dgm:spPr/>
    </dgm:pt>
    <dgm:pt modelId="{2D65E0B2-28ED-4B07-8E84-7D1DA0126DE6}" type="pres">
      <dgm:prSet presAssocID="{C3EC6FB5-9D35-4F1C-A154-BE2EDFE7B60E}" presName="rootText" presStyleLbl="node2" presStyleIdx="2" presStyleCnt="4" custScaleY="1790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82DD30-E1C3-4A27-975D-65B06E1869D5}" type="pres">
      <dgm:prSet presAssocID="{C3EC6FB5-9D35-4F1C-A154-BE2EDFE7B60E}" presName="rootConnector" presStyleLbl="node2" presStyleIdx="2" presStyleCnt="4"/>
      <dgm:spPr/>
      <dgm:t>
        <a:bodyPr/>
        <a:lstStyle/>
        <a:p>
          <a:endParaRPr lang="ru-RU"/>
        </a:p>
      </dgm:t>
    </dgm:pt>
    <dgm:pt modelId="{F1CFBCDC-094B-4451-B0F5-7483E03D0853}" type="pres">
      <dgm:prSet presAssocID="{C3EC6FB5-9D35-4F1C-A154-BE2EDFE7B60E}" presName="hierChild4" presStyleCnt="0"/>
      <dgm:spPr/>
    </dgm:pt>
    <dgm:pt modelId="{73D4B144-32CC-4A36-9D2E-E17BD3574CD3}" type="pres">
      <dgm:prSet presAssocID="{C3EC6FB5-9D35-4F1C-A154-BE2EDFE7B60E}" presName="hierChild5" presStyleCnt="0"/>
      <dgm:spPr/>
    </dgm:pt>
    <dgm:pt modelId="{1F778E60-F36C-4719-B9AE-7BCC98845430}" type="pres">
      <dgm:prSet presAssocID="{A166ECDA-F8EF-4138-8EC7-50CF370159FD}" presName="Name35" presStyleLbl="parChTrans1D2" presStyleIdx="3" presStyleCnt="4"/>
      <dgm:spPr/>
      <dgm:t>
        <a:bodyPr/>
        <a:lstStyle/>
        <a:p>
          <a:endParaRPr lang="ru-RU"/>
        </a:p>
      </dgm:t>
    </dgm:pt>
    <dgm:pt modelId="{2B4F5B04-4F2A-44D9-9007-9C0BD06B06F8}" type="pres">
      <dgm:prSet presAssocID="{BF2C2A7F-9B78-4C35-B723-2383893A3E8B}" presName="hierRoot2" presStyleCnt="0">
        <dgm:presLayoutVars>
          <dgm:hierBranch/>
        </dgm:presLayoutVars>
      </dgm:prSet>
      <dgm:spPr/>
    </dgm:pt>
    <dgm:pt modelId="{19E141AE-59B5-4869-8637-3478EDFF5322}" type="pres">
      <dgm:prSet presAssocID="{BF2C2A7F-9B78-4C35-B723-2383893A3E8B}" presName="rootComposite" presStyleCnt="0"/>
      <dgm:spPr/>
    </dgm:pt>
    <dgm:pt modelId="{4616540E-B4B3-4D81-ADBE-86B867F28B20}" type="pres">
      <dgm:prSet presAssocID="{BF2C2A7F-9B78-4C35-B723-2383893A3E8B}" presName="rootText" presStyleLbl="node2" presStyleIdx="3" presStyleCnt="4" custScaleY="1717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BEBE38-F681-4726-9543-5F1DD4FBB944}" type="pres">
      <dgm:prSet presAssocID="{BF2C2A7F-9B78-4C35-B723-2383893A3E8B}" presName="rootConnector" presStyleLbl="node2" presStyleIdx="3" presStyleCnt="4"/>
      <dgm:spPr/>
      <dgm:t>
        <a:bodyPr/>
        <a:lstStyle/>
        <a:p>
          <a:endParaRPr lang="ru-RU"/>
        </a:p>
      </dgm:t>
    </dgm:pt>
    <dgm:pt modelId="{95FE0581-A8A1-422E-9781-BAF39D43604E}" type="pres">
      <dgm:prSet presAssocID="{BF2C2A7F-9B78-4C35-B723-2383893A3E8B}" presName="hierChild4" presStyleCnt="0"/>
      <dgm:spPr/>
    </dgm:pt>
    <dgm:pt modelId="{7223A738-3798-45F2-AB3A-DEE22DECC88B}" type="pres">
      <dgm:prSet presAssocID="{BF2C2A7F-9B78-4C35-B723-2383893A3E8B}" presName="hierChild5" presStyleCnt="0"/>
      <dgm:spPr/>
    </dgm:pt>
    <dgm:pt modelId="{68B30FD0-53C5-4EE3-88B4-ED33FFC1153B}" type="pres">
      <dgm:prSet presAssocID="{0ECC4B59-885D-4CFF-A77A-2DD338EECE93}" presName="hierChild3" presStyleCnt="0"/>
      <dgm:spPr/>
    </dgm:pt>
  </dgm:ptLst>
  <dgm:cxnLst>
    <dgm:cxn modelId="{8D590BC2-B740-4552-B408-52FDC26AA70C}" srcId="{0ECC4B59-885D-4CFF-A77A-2DD338EECE93}" destId="{BF2C2A7F-9B78-4C35-B723-2383893A3E8B}" srcOrd="3" destOrd="0" parTransId="{A166ECDA-F8EF-4138-8EC7-50CF370159FD}" sibTransId="{28D8ABAD-1A36-4A24-BA38-5FCA06B3D8FE}"/>
    <dgm:cxn modelId="{AECA9B6D-0BF0-4530-98FB-C0F1497B5B5E}" type="presOf" srcId="{B61FBD03-DD26-4D77-8993-20815EAB2DF8}" destId="{EAFAE757-BEE4-4958-9969-531740C6609B}" srcOrd="1" destOrd="0" presId="urn:microsoft.com/office/officeart/2005/8/layout/orgChart1"/>
    <dgm:cxn modelId="{3D6A5ECC-5B95-4E2D-9AEA-92C5EEC12792}" type="presOf" srcId="{BF2C2A7F-9B78-4C35-B723-2383893A3E8B}" destId="{4616540E-B4B3-4D81-ADBE-86B867F28B20}" srcOrd="0" destOrd="0" presId="urn:microsoft.com/office/officeart/2005/8/layout/orgChart1"/>
    <dgm:cxn modelId="{2A1166CA-67B7-4D2E-A772-D3E950DF6A9D}" srcId="{0ECC4B59-885D-4CFF-A77A-2DD338EECE93}" destId="{D1D7B31D-B9B1-447A-B89C-6F91D3439750}" srcOrd="0" destOrd="0" parTransId="{6F4DED28-2A97-4341-B712-580E56F6D1B7}" sibTransId="{17517299-0373-46CF-B5B9-CC926BA1477E}"/>
    <dgm:cxn modelId="{2AA024C8-DB08-4EE9-ADC9-395F4E8612FE}" type="presOf" srcId="{C3EC6FB5-9D35-4F1C-A154-BE2EDFE7B60E}" destId="{8482DD30-E1C3-4A27-975D-65B06E1869D5}" srcOrd="1" destOrd="0" presId="urn:microsoft.com/office/officeart/2005/8/layout/orgChart1"/>
    <dgm:cxn modelId="{20E2260C-35EF-4DC8-A23A-CFCDBFC66EBF}" type="presOf" srcId="{B61FBD03-DD26-4D77-8993-20815EAB2DF8}" destId="{2CE2BA2B-FE6C-4215-B779-ADB5A27DADC1}" srcOrd="0" destOrd="0" presId="urn:microsoft.com/office/officeart/2005/8/layout/orgChart1"/>
    <dgm:cxn modelId="{4D8046F3-FF12-4E51-B841-2EA884933426}" type="presOf" srcId="{CD8D5305-0577-4AE1-83B3-AA29D78FF571}" destId="{47D02C4D-6AF9-49D3-AE5A-C04F89FEC6EE}" srcOrd="0" destOrd="0" presId="urn:microsoft.com/office/officeart/2005/8/layout/orgChart1"/>
    <dgm:cxn modelId="{E5FA09D3-0049-4F14-96D6-CE680B0861F4}" type="presOf" srcId="{D1D7B31D-B9B1-447A-B89C-6F91D3439750}" destId="{F6EC0941-B2EF-4CA9-84A6-840BB29E5337}" srcOrd="1" destOrd="0" presId="urn:microsoft.com/office/officeart/2005/8/layout/orgChart1"/>
    <dgm:cxn modelId="{AAF1F474-E507-4254-BA68-0EB7FEDF6003}" srcId="{0ECC4B59-885D-4CFF-A77A-2DD338EECE93}" destId="{C3EC6FB5-9D35-4F1C-A154-BE2EDFE7B60E}" srcOrd="2" destOrd="0" parTransId="{7656EF29-AB25-4FF9-B6B6-14D9ABD972F3}" sibTransId="{F3822666-D797-4484-94C2-88CE67BD20B5}"/>
    <dgm:cxn modelId="{217312B8-897A-4065-A48F-4A0489858514}" srcId="{0ECC4B59-885D-4CFF-A77A-2DD338EECE93}" destId="{B61FBD03-DD26-4D77-8993-20815EAB2DF8}" srcOrd="1" destOrd="0" parTransId="{CD8D5305-0577-4AE1-83B3-AA29D78FF571}" sibTransId="{664E0C56-513D-4683-A598-9A34E579BE88}"/>
    <dgm:cxn modelId="{430636A3-9EFB-4125-B3C0-C2154E27D2E5}" srcId="{86EEEA1D-C259-4388-8B24-AD9F3D33FF56}" destId="{0ECC4B59-885D-4CFF-A77A-2DD338EECE93}" srcOrd="0" destOrd="0" parTransId="{18764492-33E2-4202-AD3F-17F54E969359}" sibTransId="{2E35647E-7CA7-4E2D-8EF3-D211000F30F3}"/>
    <dgm:cxn modelId="{AA0B94E7-F2C5-4748-917F-FC5BFD0BC15B}" type="presOf" srcId="{D1D7B31D-B9B1-447A-B89C-6F91D3439750}" destId="{1AF9B129-EB92-4A3A-8613-B3D8B426080D}" srcOrd="0" destOrd="0" presId="urn:microsoft.com/office/officeart/2005/8/layout/orgChart1"/>
    <dgm:cxn modelId="{9A3555B9-B5A5-4836-9329-5BE0C3FE76AD}" type="presOf" srcId="{6F4DED28-2A97-4341-B712-580E56F6D1B7}" destId="{085261E8-30CA-4C46-8D4D-2D86A2A2A394}" srcOrd="0" destOrd="0" presId="urn:microsoft.com/office/officeart/2005/8/layout/orgChart1"/>
    <dgm:cxn modelId="{38643380-D07C-4CD6-96A4-89716465E18F}" type="presOf" srcId="{86EEEA1D-C259-4388-8B24-AD9F3D33FF56}" destId="{0193F43D-03CE-4517-B619-58976B2862AC}" srcOrd="0" destOrd="0" presId="urn:microsoft.com/office/officeart/2005/8/layout/orgChart1"/>
    <dgm:cxn modelId="{E23B67DB-005A-477F-9EBA-AF1DDAE1C35F}" type="presOf" srcId="{0ECC4B59-885D-4CFF-A77A-2DD338EECE93}" destId="{F4E4FB77-3E66-4793-85F6-B5F846DE6013}" srcOrd="0" destOrd="0" presId="urn:microsoft.com/office/officeart/2005/8/layout/orgChart1"/>
    <dgm:cxn modelId="{E5392BE4-B2F0-49BE-BCAE-B652D3FD25DF}" type="presOf" srcId="{BF2C2A7F-9B78-4C35-B723-2383893A3E8B}" destId="{3CBEBE38-F681-4726-9543-5F1DD4FBB944}" srcOrd="1" destOrd="0" presId="urn:microsoft.com/office/officeart/2005/8/layout/orgChart1"/>
    <dgm:cxn modelId="{711CF958-5D1D-412E-B0B1-EF26A0E64CFA}" type="presOf" srcId="{0ECC4B59-885D-4CFF-A77A-2DD338EECE93}" destId="{93695871-A0BF-44FA-9532-A399C0AB603E}" srcOrd="1" destOrd="0" presId="urn:microsoft.com/office/officeart/2005/8/layout/orgChart1"/>
    <dgm:cxn modelId="{A5E41580-EAC3-42CF-8460-B4C09C8A52F0}" type="presOf" srcId="{A166ECDA-F8EF-4138-8EC7-50CF370159FD}" destId="{1F778E60-F36C-4719-B9AE-7BCC98845430}" srcOrd="0" destOrd="0" presId="urn:microsoft.com/office/officeart/2005/8/layout/orgChart1"/>
    <dgm:cxn modelId="{2D3070E4-16B0-461F-86B7-60012CFBDBB9}" type="presOf" srcId="{7656EF29-AB25-4FF9-B6B6-14D9ABD972F3}" destId="{BD2C9564-8E27-4CFF-A6A7-6119702D35E9}" srcOrd="0" destOrd="0" presId="urn:microsoft.com/office/officeart/2005/8/layout/orgChart1"/>
    <dgm:cxn modelId="{2D8427F4-F8F9-40CB-82E6-7DF467BD4E78}" type="presOf" srcId="{C3EC6FB5-9D35-4F1C-A154-BE2EDFE7B60E}" destId="{2D65E0B2-28ED-4B07-8E84-7D1DA0126DE6}" srcOrd="0" destOrd="0" presId="urn:microsoft.com/office/officeart/2005/8/layout/orgChart1"/>
    <dgm:cxn modelId="{F72D07B3-6878-4E29-94E4-1D44861BB4CE}" type="presParOf" srcId="{0193F43D-03CE-4517-B619-58976B2862AC}" destId="{82194A97-3F6A-48B4-8ED5-8E32C025C4DF}" srcOrd="0" destOrd="0" presId="urn:microsoft.com/office/officeart/2005/8/layout/orgChart1"/>
    <dgm:cxn modelId="{F0C6A3F5-A3AF-4D2B-A1E3-09DBB497264C}" type="presParOf" srcId="{82194A97-3F6A-48B4-8ED5-8E32C025C4DF}" destId="{0431329F-0F11-4309-9699-2B578592E191}" srcOrd="0" destOrd="0" presId="urn:microsoft.com/office/officeart/2005/8/layout/orgChart1"/>
    <dgm:cxn modelId="{A3D0FB0B-154F-445B-9A11-3F61FEEB9EE8}" type="presParOf" srcId="{0431329F-0F11-4309-9699-2B578592E191}" destId="{F4E4FB77-3E66-4793-85F6-B5F846DE6013}" srcOrd="0" destOrd="0" presId="urn:microsoft.com/office/officeart/2005/8/layout/orgChart1"/>
    <dgm:cxn modelId="{32940BE1-61E0-4F07-8DE4-F14F5E29CD6C}" type="presParOf" srcId="{0431329F-0F11-4309-9699-2B578592E191}" destId="{93695871-A0BF-44FA-9532-A399C0AB603E}" srcOrd="1" destOrd="0" presId="urn:microsoft.com/office/officeart/2005/8/layout/orgChart1"/>
    <dgm:cxn modelId="{61F97BF1-0F0D-4F3D-807A-181636C36F26}" type="presParOf" srcId="{82194A97-3F6A-48B4-8ED5-8E32C025C4DF}" destId="{982731C2-33D3-4FD1-86B6-518C761AA890}" srcOrd="1" destOrd="0" presId="urn:microsoft.com/office/officeart/2005/8/layout/orgChart1"/>
    <dgm:cxn modelId="{BAD8D91B-7799-40B8-A6B3-7CC7176C0FC1}" type="presParOf" srcId="{982731C2-33D3-4FD1-86B6-518C761AA890}" destId="{085261E8-30CA-4C46-8D4D-2D86A2A2A394}" srcOrd="0" destOrd="0" presId="urn:microsoft.com/office/officeart/2005/8/layout/orgChart1"/>
    <dgm:cxn modelId="{EDB04041-5A59-47A6-B9CC-70D8F5EAE359}" type="presParOf" srcId="{982731C2-33D3-4FD1-86B6-518C761AA890}" destId="{EF74EFC0-320C-43DB-A200-989D67701802}" srcOrd="1" destOrd="0" presId="urn:microsoft.com/office/officeart/2005/8/layout/orgChart1"/>
    <dgm:cxn modelId="{63AF779C-B50D-409A-91B0-18886D18A329}" type="presParOf" srcId="{EF74EFC0-320C-43DB-A200-989D67701802}" destId="{7A8C7D60-2250-4449-9D6F-837EA9DBFFD9}" srcOrd="0" destOrd="0" presId="urn:microsoft.com/office/officeart/2005/8/layout/orgChart1"/>
    <dgm:cxn modelId="{DE8371A2-5577-4C7F-B500-2473F8781481}" type="presParOf" srcId="{7A8C7D60-2250-4449-9D6F-837EA9DBFFD9}" destId="{1AF9B129-EB92-4A3A-8613-B3D8B426080D}" srcOrd="0" destOrd="0" presId="urn:microsoft.com/office/officeart/2005/8/layout/orgChart1"/>
    <dgm:cxn modelId="{945630F3-5DAF-4AD5-A5A2-79DE03D97F5C}" type="presParOf" srcId="{7A8C7D60-2250-4449-9D6F-837EA9DBFFD9}" destId="{F6EC0941-B2EF-4CA9-84A6-840BB29E5337}" srcOrd="1" destOrd="0" presId="urn:microsoft.com/office/officeart/2005/8/layout/orgChart1"/>
    <dgm:cxn modelId="{DCC3924D-C359-4D49-B47C-B8E024CF388F}" type="presParOf" srcId="{EF74EFC0-320C-43DB-A200-989D67701802}" destId="{0194D5E0-42A9-4A12-9F99-733B1E5D4567}" srcOrd="1" destOrd="0" presId="urn:microsoft.com/office/officeart/2005/8/layout/orgChart1"/>
    <dgm:cxn modelId="{E7A6DF59-8241-4792-B181-275EA7870E65}" type="presParOf" srcId="{EF74EFC0-320C-43DB-A200-989D67701802}" destId="{4FC67259-4096-4743-BDE3-6120A63A0E29}" srcOrd="2" destOrd="0" presId="urn:microsoft.com/office/officeart/2005/8/layout/orgChart1"/>
    <dgm:cxn modelId="{118A8EB9-BA50-48D1-A55E-C6D3E09E74F5}" type="presParOf" srcId="{982731C2-33D3-4FD1-86B6-518C761AA890}" destId="{47D02C4D-6AF9-49D3-AE5A-C04F89FEC6EE}" srcOrd="2" destOrd="0" presId="urn:microsoft.com/office/officeart/2005/8/layout/orgChart1"/>
    <dgm:cxn modelId="{0D39ED54-AA79-43B3-9C81-86FBEF97E41E}" type="presParOf" srcId="{982731C2-33D3-4FD1-86B6-518C761AA890}" destId="{8BDCD0DB-088B-47D7-B005-4C8A1900D0FC}" srcOrd="3" destOrd="0" presId="urn:microsoft.com/office/officeart/2005/8/layout/orgChart1"/>
    <dgm:cxn modelId="{296F2F1F-F6C2-4858-95FD-B31D0E5EEE78}" type="presParOf" srcId="{8BDCD0DB-088B-47D7-B005-4C8A1900D0FC}" destId="{D5313EA6-75B2-4BE3-ADC6-910038F0D49F}" srcOrd="0" destOrd="0" presId="urn:microsoft.com/office/officeart/2005/8/layout/orgChart1"/>
    <dgm:cxn modelId="{D5E20056-2AF0-405A-A7DB-0AD5BA1EF069}" type="presParOf" srcId="{D5313EA6-75B2-4BE3-ADC6-910038F0D49F}" destId="{2CE2BA2B-FE6C-4215-B779-ADB5A27DADC1}" srcOrd="0" destOrd="0" presId="urn:microsoft.com/office/officeart/2005/8/layout/orgChart1"/>
    <dgm:cxn modelId="{69556F87-E8C8-4E0B-AFDA-A1A7F837587E}" type="presParOf" srcId="{D5313EA6-75B2-4BE3-ADC6-910038F0D49F}" destId="{EAFAE757-BEE4-4958-9969-531740C6609B}" srcOrd="1" destOrd="0" presId="urn:microsoft.com/office/officeart/2005/8/layout/orgChart1"/>
    <dgm:cxn modelId="{B9E75479-C3F2-466C-A174-495A571E8BE0}" type="presParOf" srcId="{8BDCD0DB-088B-47D7-B005-4C8A1900D0FC}" destId="{F1E3944D-3947-4DE6-9C69-05A10A5BDD22}" srcOrd="1" destOrd="0" presId="urn:microsoft.com/office/officeart/2005/8/layout/orgChart1"/>
    <dgm:cxn modelId="{5075EC60-65E4-404F-BE2B-2A0587FE10D7}" type="presParOf" srcId="{8BDCD0DB-088B-47D7-B005-4C8A1900D0FC}" destId="{3892DDED-BB1E-4F6A-8A36-B0FDB2285928}" srcOrd="2" destOrd="0" presId="urn:microsoft.com/office/officeart/2005/8/layout/orgChart1"/>
    <dgm:cxn modelId="{2E03DBCD-E504-4ECD-BFD9-E842C06AD3C5}" type="presParOf" srcId="{982731C2-33D3-4FD1-86B6-518C761AA890}" destId="{BD2C9564-8E27-4CFF-A6A7-6119702D35E9}" srcOrd="4" destOrd="0" presId="urn:microsoft.com/office/officeart/2005/8/layout/orgChart1"/>
    <dgm:cxn modelId="{A96D2C0C-B6B4-4253-8888-3C54DE210388}" type="presParOf" srcId="{982731C2-33D3-4FD1-86B6-518C761AA890}" destId="{F4DF4B57-C18B-45AB-9A76-3C90E4A364E3}" srcOrd="5" destOrd="0" presId="urn:microsoft.com/office/officeart/2005/8/layout/orgChart1"/>
    <dgm:cxn modelId="{0CD4F221-517F-4303-AB56-9E1D6FA9A7C0}" type="presParOf" srcId="{F4DF4B57-C18B-45AB-9A76-3C90E4A364E3}" destId="{2CE71152-D181-4E84-BF33-E3DEE3809442}" srcOrd="0" destOrd="0" presId="urn:microsoft.com/office/officeart/2005/8/layout/orgChart1"/>
    <dgm:cxn modelId="{D91348DC-E298-4747-84C1-434C1357B840}" type="presParOf" srcId="{2CE71152-D181-4E84-BF33-E3DEE3809442}" destId="{2D65E0B2-28ED-4B07-8E84-7D1DA0126DE6}" srcOrd="0" destOrd="0" presId="urn:microsoft.com/office/officeart/2005/8/layout/orgChart1"/>
    <dgm:cxn modelId="{4769D0C1-F50C-41C5-B977-08D14565DA96}" type="presParOf" srcId="{2CE71152-D181-4E84-BF33-E3DEE3809442}" destId="{8482DD30-E1C3-4A27-975D-65B06E1869D5}" srcOrd="1" destOrd="0" presId="urn:microsoft.com/office/officeart/2005/8/layout/orgChart1"/>
    <dgm:cxn modelId="{27D7E4C3-0527-42D5-9477-BA9135167959}" type="presParOf" srcId="{F4DF4B57-C18B-45AB-9A76-3C90E4A364E3}" destId="{F1CFBCDC-094B-4451-B0F5-7483E03D0853}" srcOrd="1" destOrd="0" presId="urn:microsoft.com/office/officeart/2005/8/layout/orgChart1"/>
    <dgm:cxn modelId="{B8171FB3-8167-4EF0-8E9F-B6AB318D396F}" type="presParOf" srcId="{F4DF4B57-C18B-45AB-9A76-3C90E4A364E3}" destId="{73D4B144-32CC-4A36-9D2E-E17BD3574CD3}" srcOrd="2" destOrd="0" presId="urn:microsoft.com/office/officeart/2005/8/layout/orgChart1"/>
    <dgm:cxn modelId="{138F7734-EC51-48C5-A876-579BCB13EDEB}" type="presParOf" srcId="{982731C2-33D3-4FD1-86B6-518C761AA890}" destId="{1F778E60-F36C-4719-B9AE-7BCC98845430}" srcOrd="6" destOrd="0" presId="urn:microsoft.com/office/officeart/2005/8/layout/orgChart1"/>
    <dgm:cxn modelId="{62C717BA-D239-4968-BE45-B056DFDCA531}" type="presParOf" srcId="{982731C2-33D3-4FD1-86B6-518C761AA890}" destId="{2B4F5B04-4F2A-44D9-9007-9C0BD06B06F8}" srcOrd="7" destOrd="0" presId="urn:microsoft.com/office/officeart/2005/8/layout/orgChart1"/>
    <dgm:cxn modelId="{23ABE75B-32B2-42AE-85B5-94A8C77EF91B}" type="presParOf" srcId="{2B4F5B04-4F2A-44D9-9007-9C0BD06B06F8}" destId="{19E141AE-59B5-4869-8637-3478EDFF5322}" srcOrd="0" destOrd="0" presId="urn:microsoft.com/office/officeart/2005/8/layout/orgChart1"/>
    <dgm:cxn modelId="{12E154A0-747A-44D9-AEAC-B981FF330F67}" type="presParOf" srcId="{19E141AE-59B5-4869-8637-3478EDFF5322}" destId="{4616540E-B4B3-4D81-ADBE-86B867F28B20}" srcOrd="0" destOrd="0" presId="urn:microsoft.com/office/officeart/2005/8/layout/orgChart1"/>
    <dgm:cxn modelId="{EC3D5B54-CD02-472F-B3E0-9496611D7CB0}" type="presParOf" srcId="{19E141AE-59B5-4869-8637-3478EDFF5322}" destId="{3CBEBE38-F681-4726-9543-5F1DD4FBB944}" srcOrd="1" destOrd="0" presId="urn:microsoft.com/office/officeart/2005/8/layout/orgChart1"/>
    <dgm:cxn modelId="{3C0B561B-252A-4929-8A41-FF66C78403FF}" type="presParOf" srcId="{2B4F5B04-4F2A-44D9-9007-9C0BD06B06F8}" destId="{95FE0581-A8A1-422E-9781-BAF39D43604E}" srcOrd="1" destOrd="0" presId="urn:microsoft.com/office/officeart/2005/8/layout/orgChart1"/>
    <dgm:cxn modelId="{10F1F976-3689-4DC2-946B-F998312D0FAA}" type="presParOf" srcId="{2B4F5B04-4F2A-44D9-9007-9C0BD06B06F8}" destId="{7223A738-3798-45F2-AB3A-DEE22DECC88B}" srcOrd="2" destOrd="0" presId="urn:microsoft.com/office/officeart/2005/8/layout/orgChart1"/>
    <dgm:cxn modelId="{70DB1CF5-F07D-4F34-A56C-B035F2EC2DEA}" type="presParOf" srcId="{82194A97-3F6A-48B4-8ED5-8E32C025C4DF}" destId="{68B30FD0-53C5-4EE3-88B4-ED33FFC1153B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778E60-F36C-4719-B9AE-7BCC98845430}">
      <dsp:nvSpPr>
        <dsp:cNvPr id="0" name=""/>
        <dsp:cNvSpPr/>
      </dsp:nvSpPr>
      <dsp:spPr>
        <a:xfrm>
          <a:off x="4121943" y="2021175"/>
          <a:ext cx="3228331" cy="373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762"/>
              </a:lnTo>
              <a:lnTo>
                <a:pt x="3228331" y="186762"/>
              </a:lnTo>
              <a:lnTo>
                <a:pt x="3228331" y="373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C9564-8E27-4CFF-A6A7-6119702D35E9}">
      <dsp:nvSpPr>
        <dsp:cNvPr id="0" name=""/>
        <dsp:cNvSpPr/>
      </dsp:nvSpPr>
      <dsp:spPr>
        <a:xfrm>
          <a:off x="4121943" y="2021175"/>
          <a:ext cx="1076110" cy="373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762"/>
              </a:lnTo>
              <a:lnTo>
                <a:pt x="1076110" y="186762"/>
              </a:lnTo>
              <a:lnTo>
                <a:pt x="1076110" y="373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02C4D-6AF9-49D3-AE5A-C04F89FEC6EE}">
      <dsp:nvSpPr>
        <dsp:cNvPr id="0" name=""/>
        <dsp:cNvSpPr/>
      </dsp:nvSpPr>
      <dsp:spPr>
        <a:xfrm>
          <a:off x="3045832" y="2021175"/>
          <a:ext cx="1076110" cy="438839"/>
        </a:xfrm>
        <a:custGeom>
          <a:avLst/>
          <a:gdLst/>
          <a:ahLst/>
          <a:cxnLst/>
          <a:rect l="0" t="0" r="0" b="0"/>
          <a:pathLst>
            <a:path>
              <a:moveTo>
                <a:pt x="1076110" y="0"/>
              </a:moveTo>
              <a:lnTo>
                <a:pt x="1076110" y="252076"/>
              </a:lnTo>
              <a:lnTo>
                <a:pt x="0" y="252076"/>
              </a:lnTo>
              <a:lnTo>
                <a:pt x="0" y="4388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261E8-30CA-4C46-8D4D-2D86A2A2A394}">
      <dsp:nvSpPr>
        <dsp:cNvPr id="0" name=""/>
        <dsp:cNvSpPr/>
      </dsp:nvSpPr>
      <dsp:spPr>
        <a:xfrm>
          <a:off x="893611" y="2021175"/>
          <a:ext cx="3228331" cy="373525"/>
        </a:xfrm>
        <a:custGeom>
          <a:avLst/>
          <a:gdLst/>
          <a:ahLst/>
          <a:cxnLst/>
          <a:rect l="0" t="0" r="0" b="0"/>
          <a:pathLst>
            <a:path>
              <a:moveTo>
                <a:pt x="3228331" y="0"/>
              </a:moveTo>
              <a:lnTo>
                <a:pt x="3228331" y="186762"/>
              </a:lnTo>
              <a:lnTo>
                <a:pt x="0" y="186762"/>
              </a:lnTo>
              <a:lnTo>
                <a:pt x="0" y="373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4FB77-3E66-4793-85F6-B5F846DE6013}">
      <dsp:nvSpPr>
        <dsp:cNvPr id="0" name=""/>
        <dsp:cNvSpPr/>
      </dsp:nvSpPr>
      <dsp:spPr>
        <a:xfrm>
          <a:off x="3232595" y="642944"/>
          <a:ext cx="1778695" cy="137823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Коррекционное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занятие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тифлопедагога</a:t>
          </a:r>
        </a:p>
      </dsp:txBody>
      <dsp:txXfrm>
        <a:off x="3232595" y="642944"/>
        <a:ext cx="1778695" cy="1378230"/>
      </dsp:txXfrm>
    </dsp:sp>
    <dsp:sp modelId="{1AF9B129-EB92-4A3A-8613-B3D8B426080D}">
      <dsp:nvSpPr>
        <dsp:cNvPr id="0" name=""/>
        <dsp:cNvSpPr/>
      </dsp:nvSpPr>
      <dsp:spPr>
        <a:xfrm>
          <a:off x="4264" y="2394700"/>
          <a:ext cx="1778695" cy="163595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Развитие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зрительного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effectLst/>
              <a:latin typeface="Arial" charset="0"/>
              <a:cs typeface="Arial" charset="0"/>
            </a:rPr>
            <a:t>восприятия</a:t>
          </a:r>
        </a:p>
      </dsp:txBody>
      <dsp:txXfrm>
        <a:off x="4264" y="2394700"/>
        <a:ext cx="1778695" cy="1635954"/>
      </dsp:txXfrm>
    </dsp:sp>
    <dsp:sp modelId="{2CE2BA2B-FE6C-4215-B779-ADB5A27DADC1}">
      <dsp:nvSpPr>
        <dsp:cNvPr id="0" name=""/>
        <dsp:cNvSpPr/>
      </dsp:nvSpPr>
      <dsp:spPr>
        <a:xfrm>
          <a:off x="2156485" y="2460014"/>
          <a:ext cx="1778695" cy="15566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Развитие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осязания 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мелкой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dirty="0" smtClean="0">
              <a:ln/>
              <a:solidFill>
                <a:schemeClr val="accent5">
                  <a:lumMod val="50000"/>
                </a:schemeClr>
              </a:solidFill>
              <a:effectLst/>
              <a:latin typeface="Arial" charset="0"/>
              <a:cs typeface="Arial" charset="0"/>
            </a:rPr>
            <a:t>моторики </a:t>
          </a:r>
        </a:p>
      </dsp:txBody>
      <dsp:txXfrm>
        <a:off x="2156485" y="2460014"/>
        <a:ext cx="1778695" cy="1556616"/>
      </dsp:txXfrm>
    </dsp:sp>
    <dsp:sp modelId="{2D65E0B2-28ED-4B07-8E84-7D1DA0126DE6}">
      <dsp:nvSpPr>
        <dsp:cNvPr id="0" name=""/>
        <dsp:cNvSpPr/>
      </dsp:nvSpPr>
      <dsp:spPr>
        <a:xfrm>
          <a:off x="4308706" y="2394700"/>
          <a:ext cx="1778695" cy="159240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Развитие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ориентировки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в пространстве</a:t>
          </a:r>
          <a:endParaRPr kumimoji="0" lang="ru-RU" sz="17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4308706" y="2394700"/>
        <a:ext cx="1778695" cy="1592403"/>
      </dsp:txXfrm>
    </dsp:sp>
    <dsp:sp modelId="{4616540E-B4B3-4D81-ADBE-86B867F28B20}">
      <dsp:nvSpPr>
        <dsp:cNvPr id="0" name=""/>
        <dsp:cNvSpPr/>
      </dsp:nvSpPr>
      <dsp:spPr>
        <a:xfrm>
          <a:off x="6460927" y="2394700"/>
          <a:ext cx="1778695" cy="15270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Развитие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социально-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бытовой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/>
              <a:effectLst/>
              <a:latin typeface="Arial" charset="0"/>
              <a:cs typeface="Arial" charset="0"/>
            </a:rPr>
            <a:t>ориентировки</a:t>
          </a:r>
          <a:endParaRPr kumimoji="0" lang="ru-RU" sz="1700" b="1" i="0" u="none" strike="noStrike" kern="1200" cap="none" normalizeH="0" baseline="0" dirty="0" smtClean="0">
            <a:ln/>
            <a:effectLst/>
            <a:latin typeface="Arial" charset="0"/>
            <a:cs typeface="Arial" charset="0"/>
          </a:endParaRPr>
        </a:p>
      </dsp:txBody>
      <dsp:txXfrm>
        <a:off x="6460927" y="2394700"/>
        <a:ext cx="1778695" cy="1527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heck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Admin\&#1056;&#1072;&#1073;&#1086;&#1095;&#1080;&#1081;%20&#1089;&#1090;&#1086;&#1083;\1%20&#1042;&#1040;&#1051;&#1068;&#1057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-1447800"/>
            <a:ext cx="9144000" cy="8305800"/>
          </a:xfrm>
          <a:noFill/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2071670" y="285728"/>
            <a:ext cx="556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ArchDown">
              <a:avLst/>
            </a:prstTxWarp>
            <a:spAutoFit/>
          </a:bodyPr>
          <a:lstStyle/>
          <a:p>
            <a:pPr algn="ctr"/>
            <a:endParaRPr lang="ru-RU" sz="3600" b="1" dirty="0">
              <a:solidFill>
                <a:srgbClr val="FF0066"/>
              </a:solidFill>
              <a:latin typeface="Comic Sans MS" pitchFamily="66" charset="0"/>
            </a:endParaRPr>
          </a:p>
          <a:p>
            <a:pPr algn="ctr"/>
            <a:r>
              <a:rPr lang="ru-RU" sz="7200" b="1" dirty="0" smtClean="0">
                <a:solidFill>
                  <a:srgbClr val="FF0066"/>
                </a:solidFill>
                <a:latin typeface="Monotype Corsiva" pitchFamily="66" charset="0"/>
                <a:cs typeface="Estrangelo Edessa" pitchFamily="66"/>
              </a:rPr>
              <a:t>Мир глазами ребёнка</a:t>
            </a:r>
            <a:endParaRPr lang="ru-RU" sz="7200" b="1" dirty="0">
              <a:solidFill>
                <a:srgbClr val="FF0066"/>
              </a:solidFill>
              <a:latin typeface="Monotype Corsiva" pitchFamily="66" charset="0"/>
              <a:cs typeface="Estrangelo Edessa" pitchFamily="66"/>
            </a:endParaRPr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4191000" y="5638800"/>
            <a:ext cx="457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ru-RU" dirty="0">
                <a:solidFill>
                  <a:srgbClr val="009900"/>
                </a:solidFill>
              </a:rPr>
              <a:t>Презентацию подготовил </a:t>
            </a:r>
          </a:p>
          <a:p>
            <a:pPr algn="r"/>
            <a:r>
              <a:rPr lang="ru-RU" dirty="0" smtClean="0">
                <a:solidFill>
                  <a:srgbClr val="009900"/>
                </a:solidFill>
              </a:rPr>
              <a:t>учитель-дефектолог: </a:t>
            </a:r>
            <a:endParaRPr lang="ru-RU" dirty="0">
              <a:solidFill>
                <a:srgbClr val="009900"/>
              </a:solidFill>
            </a:endParaRPr>
          </a:p>
          <a:p>
            <a:pPr algn="r"/>
            <a:r>
              <a:rPr lang="ru-RU" dirty="0" smtClean="0">
                <a:solidFill>
                  <a:srgbClr val="009900"/>
                </a:solidFill>
              </a:rPr>
              <a:t>А.Е. Волкова</a:t>
            </a:r>
            <a:endParaRPr lang="ru-RU" dirty="0">
              <a:solidFill>
                <a:srgbClr val="009900"/>
              </a:solidFill>
            </a:endParaRPr>
          </a:p>
        </p:txBody>
      </p:sp>
      <p:pic>
        <p:nvPicPr>
          <p:cNvPr id="5" name="1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1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7" name="1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1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9" name="1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158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15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316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1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15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numSld="999">
                <p:cTn id="2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type="title"/>
          </p:nvPr>
        </p:nvSpPr>
        <p:spPr>
          <a:xfrm>
            <a:off x="179388" y="1643050"/>
            <a:ext cx="7893074" cy="464347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hlink"/>
                </a:solidFill>
              </a:rPr>
              <a:t>   </a:t>
            </a:r>
            <a:r>
              <a:rPr lang="ru-RU" sz="3200" i="1" dirty="0">
                <a:solidFill>
                  <a:srgbClr val="C00000"/>
                </a:solidFill>
              </a:rPr>
              <a:t>«Глаза – самый  ценный  и  удивительный  дар  природы.</a:t>
            </a:r>
            <a:br>
              <a:rPr lang="ru-RU" sz="3200" i="1" dirty="0">
                <a:solidFill>
                  <a:srgbClr val="C00000"/>
                </a:solidFill>
              </a:rPr>
            </a:br>
            <a:r>
              <a:rPr lang="ru-RU" sz="3200" i="1" dirty="0">
                <a:solidFill>
                  <a:srgbClr val="C00000"/>
                </a:solidFill>
              </a:rPr>
              <a:t>В  них  отражается  все,  что  мы  чувствуем:  радость,  страдание,  равнодушие,  любовь  и  ненависть.  Глаза  являются  зеркалом  души»</a:t>
            </a:r>
            <a:br>
              <a:rPr lang="ru-RU" sz="3200" i="1" dirty="0">
                <a:solidFill>
                  <a:srgbClr val="C00000"/>
                </a:solidFill>
              </a:rPr>
            </a:br>
            <a:r>
              <a:rPr lang="ru-RU" sz="3200" dirty="0">
                <a:solidFill>
                  <a:schemeClr val="hlink"/>
                </a:solidFill>
              </a:rPr>
              <a:t/>
            </a:r>
            <a:br>
              <a:rPr lang="ru-RU" sz="3200" dirty="0">
                <a:solidFill>
                  <a:schemeClr val="hlink"/>
                </a:solidFill>
              </a:rPr>
            </a:br>
            <a:r>
              <a:rPr lang="ru-RU" sz="3200" i="1" dirty="0">
                <a:solidFill>
                  <a:srgbClr val="0000FF"/>
                </a:solidFill>
              </a:rPr>
              <a:t>«Глаза – это  самый  важный  орган  чувств,  поэтому  они  заслуживают  исключительного  внимания»</a:t>
            </a:r>
            <a:br>
              <a:rPr lang="ru-RU" sz="3200" i="1" dirty="0">
                <a:solidFill>
                  <a:srgbClr val="0000FF"/>
                </a:solidFill>
              </a:rPr>
            </a:br>
            <a:endParaRPr lang="ru-RU" sz="3200" i="1" dirty="0">
              <a:solidFill>
                <a:srgbClr val="0000FF"/>
              </a:solidFill>
            </a:endParaRPr>
          </a:p>
        </p:txBody>
      </p:sp>
      <p:pic>
        <p:nvPicPr>
          <p:cNvPr id="45063" name="Picture 7" descr="i[8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88912"/>
            <a:ext cx="2097072" cy="1525575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829048" cy="941372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66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FF0066"/>
                </a:solidFill>
                <a:latin typeface="Comic Sans MS" pitchFamily="66" charset="0"/>
              </a:rPr>
            </a:br>
            <a:r>
              <a:rPr lang="ru-RU" b="1" dirty="0" smtClean="0"/>
              <a:t> КАК РАЗВИВАЕТСЯ ЗРЕНИЕ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214422"/>
            <a:ext cx="3829048" cy="5214974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 fontScale="92500"/>
          </a:bodyPr>
          <a:lstStyle/>
          <a:p>
            <a:r>
              <a:rPr lang="ru-RU" sz="2400" dirty="0" smtClean="0"/>
              <a:t>Первые годы жизни ребенка – это пора интенсивного развития зрения. Именно в этот период формируется зрение, а значит достигается наилучший эффект при коррекции вовремя выявленных проблем. </a:t>
            </a:r>
          </a:p>
          <a:p>
            <a:r>
              <a:rPr lang="ru-RU" sz="2400" dirty="0" smtClean="0"/>
              <a:t>Более 95% информации об окружающем мире человек получает через глаза. Можно только представить, сколько теряет в жизни человек, который имеет плохое зрение. А если это ребенок?</a:t>
            </a:r>
          </a:p>
          <a:p>
            <a:pPr eaLnBrk="1" hangingPunct="1">
              <a:buFont typeface="Symbol" pitchFamily="18" charset="2"/>
              <a:buChar char=""/>
            </a:pPr>
            <a:endParaRPr lang="ru-RU" sz="2400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pPr eaLnBrk="1" hangingPunct="1"/>
            <a:endParaRPr lang="ru-RU" sz="2400" dirty="0" smtClean="0">
              <a:solidFill>
                <a:srgbClr val="3333FF"/>
              </a:solidFill>
            </a:endParaRPr>
          </a:p>
          <a:p>
            <a:pPr eaLnBrk="1" hangingPunct="1">
              <a:buFont typeface="Symbol" pitchFamily="18" charset="2"/>
              <a:buChar char=""/>
            </a:pPr>
            <a:endParaRPr lang="ru-RU" sz="2400" dirty="0" smtClean="0"/>
          </a:p>
          <a:p>
            <a:pPr eaLnBrk="1" hangingPunct="1">
              <a:buFont typeface="Symbol" pitchFamily="18" charset="2"/>
              <a:buChar char=""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214290"/>
            <a:ext cx="1714512" cy="162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Содержимое 5" descr="Нарушения зрения у детей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857364"/>
            <a:ext cx="3286148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Как видят дети с нарушением зрения </a:t>
            </a:r>
            <a:endParaRPr lang="ru-RU" sz="32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85861"/>
            <a:ext cx="4040188" cy="357189"/>
          </a:xfrm>
          <a:solidFill>
            <a:srgbClr val="FFFF00"/>
          </a:solidFill>
          <a:ln>
            <a:solidFill>
              <a:srgbClr val="FFFF00"/>
            </a:solidFill>
          </a:ln>
        </p:spPr>
        <p:txBody>
          <a:bodyPr>
            <a:normAutofit fontScale="25000" lnSpcReduction="20000"/>
          </a:bodyPr>
          <a:lstStyle/>
          <a:p>
            <a:pPr algn="ctr" eaLnBrk="1" hangingPunct="1"/>
            <a:r>
              <a:rPr lang="ru-RU" sz="7200" dirty="0" smtClean="0"/>
              <a:t>Близорукость, сужение поля зрения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285861"/>
            <a:ext cx="4041775" cy="357189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ru-RU" sz="1800" dirty="0" err="1" smtClean="0"/>
              <a:t>Макулодистрофия</a:t>
            </a:r>
            <a:r>
              <a:rPr lang="ru-RU" sz="1800" dirty="0" smtClean="0"/>
              <a:t>, слабовидение</a:t>
            </a:r>
            <a:endParaRPr lang="ru-RU" sz="1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214290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214554"/>
            <a:ext cx="28575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786190"/>
            <a:ext cx="3071834" cy="25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071678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3" descr="Примерно так видит обстановку слабовидящий человек. При приближении к препятствию на нём вспыхивает красный квадрат, после поворота в сторону — гаснет  (фото с сайта hitl.washington.edu)."/>
          <p:cNvPicPr>
            <a:picLocks noChangeAspect="1" noChangeArrowheads="1"/>
          </p:cNvPicPr>
          <p:nvPr/>
        </p:nvPicPr>
        <p:blipFill>
          <a:blip r:embed="rId6" cstate="print"/>
          <a:srcRect r="66750"/>
          <a:stretch>
            <a:fillRect/>
          </a:stretch>
        </p:blipFill>
        <p:spPr bwMode="auto">
          <a:xfrm>
            <a:off x="5286380" y="3786190"/>
            <a:ext cx="3500436" cy="264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099" grpId="0" uiExpand="1" build="p" animBg="1"/>
      <p:bldP spid="4099" grpId="1" build="p" animBg="1"/>
      <p:bldP spid="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142852"/>
            <a:ext cx="6858048" cy="1500198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ru-RU" sz="3600" dirty="0" smtClean="0"/>
              <a:t>Коррекционное занятие тифлопедагога</a:t>
            </a:r>
            <a:endParaRPr lang="ru-RU" sz="3600" dirty="0" smtClean="0"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282" y="1857364"/>
            <a:ext cx="8786874" cy="5000636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2800" dirty="0" smtClean="0"/>
              <a:t>Это организационная форма педагогической коррекции дошкольников с нарушениями зрения, обеспечивающая приобщение детей к познавательной деятельности и учению. 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/>
              <a:t>Занятия проходят в «щадящем режиме»: соблюдаются санитарно-гигиенические нормы, зрительная нагрузка дозируется, используются специальные методы и средства обучения. </a:t>
            </a:r>
          </a:p>
          <a:p>
            <a:pPr algn="just">
              <a:lnSpc>
                <a:spcPct val="90000"/>
              </a:lnSpc>
            </a:pPr>
            <a:r>
              <a:rPr lang="ru-RU" sz="2800" dirty="0" smtClean="0"/>
              <a:t>Образовательным стандартом является программа специальных (коррекционных) образовательных учреждений </a:t>
            </a:r>
            <a:r>
              <a:rPr lang="en-US" sz="2800" dirty="0" smtClean="0"/>
              <a:t>IV</a:t>
            </a:r>
            <a:r>
              <a:rPr lang="ru-RU" sz="2800" dirty="0" smtClean="0"/>
              <a:t> вида (для детей с нарушениями зрения) под редакцией Л.И.Плаксиной.</a:t>
            </a:r>
          </a:p>
          <a:p>
            <a:pPr eaLnBrk="1" hangingPunct="1">
              <a:buFont typeface="Symbol" pitchFamily="18" charset="2"/>
              <a:buChar char=""/>
            </a:pPr>
            <a:endParaRPr lang="ru-RU" sz="2400" dirty="0" smtClean="0">
              <a:solidFill>
                <a:srgbClr val="3333FF"/>
              </a:solidFill>
            </a:endParaRPr>
          </a:p>
          <a:p>
            <a:pPr eaLnBrk="1" hangingPunct="1">
              <a:buFont typeface="Symbol" pitchFamily="18" charset="2"/>
              <a:buChar char=""/>
            </a:pPr>
            <a:endParaRPr lang="ru-RU" sz="2400" dirty="0" smtClean="0"/>
          </a:p>
          <a:p>
            <a:pPr eaLnBrk="1" hangingPunct="1">
              <a:buFont typeface="Symbol" pitchFamily="18" charset="2"/>
              <a:buChar char=""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142852"/>
            <a:ext cx="6858048" cy="1357322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Виды занятий тифлопедагога</a:t>
            </a:r>
            <a:endParaRPr lang="ru-RU" sz="4000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71612"/>
            <a:ext cx="9144000" cy="5286388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endParaRPr lang="ru-RU" sz="4000" dirty="0" smtClean="0"/>
          </a:p>
          <a:p>
            <a:pPr eaLnBrk="1" hangingPunct="1">
              <a:buFont typeface="Symbol" pitchFamily="18" charset="2"/>
              <a:buChar char=""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Схема 8"/>
          <p:cNvGraphicFramePr/>
          <p:nvPr/>
        </p:nvGraphicFramePr>
        <p:xfrm>
          <a:off x="571472" y="1571612"/>
          <a:ext cx="8243887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Graphic spid="9" grpId="1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e6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19812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752600" y="1447800"/>
            <a:ext cx="5715000" cy="2209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325700"/>
              </a:avLst>
            </a:prstTxWarp>
          </a:bodyPr>
          <a:lstStyle/>
          <a:p>
            <a:pPr algn="ctr"/>
            <a:r>
              <a:rPr lang="ru-RU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упражнения</a:t>
            </a:r>
          </a:p>
          <a:p>
            <a:pPr algn="ctr"/>
            <a:r>
              <a:rPr lang="ru-RU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00400" y="4419600"/>
            <a:ext cx="32258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latin typeface="Calibri" pitchFamily="34" charset="0"/>
              </a:rPr>
              <a:t>для глаз</a:t>
            </a:r>
          </a:p>
        </p:txBody>
      </p:sp>
      <p:pic>
        <p:nvPicPr>
          <p:cNvPr id="9" name="Рисунок 8" descr="1e6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19050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Box 8"/>
          <p:cNvSpPr txBox="1">
            <a:spLocks noChangeArrowheads="1"/>
          </p:cNvSpPr>
          <p:nvPr/>
        </p:nvSpPr>
        <p:spPr bwMode="auto">
          <a:xfrm>
            <a:off x="2133600" y="5791200"/>
            <a:ext cx="4643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b="1" i="1"/>
              <a:t> </a:t>
            </a:r>
            <a:endParaRPr lang="ru-RU" sz="160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4543428" cy="58418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rgbClr val="FF0066"/>
                </a:solidFill>
                <a:latin typeface="Comic Sans MS" pitchFamily="66" charset="0"/>
              </a:rPr>
              <a:t>ЗРИТЕЛЬНАЯ ГИМНАСТИКА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57818" y="273050"/>
            <a:ext cx="3328982" cy="585311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071546"/>
            <a:ext cx="4614866" cy="5054617"/>
          </a:xfrm>
          <a:gradFill rotWithShape="1">
            <a:gsLst>
              <a:gs pos="0">
                <a:srgbClr val="FFFFFF"/>
              </a:gs>
              <a:gs pos="50000">
                <a:srgbClr val="99FF33"/>
              </a:gs>
              <a:gs pos="100000">
                <a:srgbClr val="FFFFFF"/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FF0066"/>
                </a:solidFill>
              </a:rPr>
              <a:t>Зрительная гимнастика – это часть коррекционно-воспитательной работы с детьми с нарушением зрения.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FF0066"/>
                </a:solidFill>
              </a:rPr>
              <a:t>Используя упражнения зрительной гимнастики, мы обучаем детей хорошему видению.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FF0066"/>
                </a:solidFill>
              </a:rPr>
              <a:t>Зрительная гимнастика приносит пользу только в том случае, если выполнять её регулярно, </a:t>
            </a:r>
            <a:r>
              <a:rPr lang="ru-RU" sz="2000" b="1" dirty="0" err="1" smtClean="0">
                <a:solidFill>
                  <a:srgbClr val="FF0066"/>
                </a:solidFill>
              </a:rPr>
              <a:t>дозированно</a:t>
            </a:r>
            <a:r>
              <a:rPr lang="ru-RU" sz="2000" b="1" dirty="0" smtClean="0">
                <a:solidFill>
                  <a:srgbClr val="FF0066"/>
                </a:solidFill>
              </a:rPr>
              <a:t>, с учётом нарушенных зрительных функций.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FF0066"/>
                </a:solidFill>
              </a:rPr>
              <a:t>Цель зрительной гимнастики – включать в динамическую работу глазные мышцы, бездеятельные при выполнении заданий, и наоборот – расслабить те глазные мышцы, на которые падает нагрузка.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>
              <a:solidFill>
                <a:srgbClr val="FF0066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>
              <a:solidFill>
                <a:srgbClr val="FF0066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sz="3600" b="1" dirty="0" smtClean="0">
              <a:solidFill>
                <a:srgbClr val="FF0066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dirty="0" smtClean="0">
              <a:latin typeface="Comic Sans MS" pitchFamily="66" charset="0"/>
            </a:endParaRPr>
          </a:p>
        </p:txBody>
      </p:sp>
      <p:pic>
        <p:nvPicPr>
          <p:cNvPr id="7" name="Picture 6" descr="i[7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28604"/>
            <a:ext cx="2928958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5" descr="анимашк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429132"/>
            <a:ext cx="17367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19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0"/>
            <a:ext cx="6786610" cy="1428736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66"/>
                </a:solidFill>
              </a:rPr>
              <a:t>Оздоровительный комплекс упражнений для глаз </a:t>
            </a:r>
            <a:br>
              <a:rPr lang="ru-RU" sz="3200" dirty="0" smtClean="0">
                <a:solidFill>
                  <a:srgbClr val="FF0066"/>
                </a:solidFill>
              </a:rPr>
            </a:br>
            <a:r>
              <a:rPr lang="ru-RU" sz="3200" dirty="0" smtClean="0">
                <a:solidFill>
                  <a:srgbClr val="FF0066"/>
                </a:solidFill>
              </a:rPr>
              <a:t>«Зрительная гимнастика»</a:t>
            </a:r>
            <a:endParaRPr lang="ru-RU" sz="3200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1357298"/>
            <a:ext cx="8501122" cy="5286412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endParaRPr lang="ru-RU" sz="2400" dirty="0" smtClean="0">
              <a:solidFill>
                <a:srgbClr val="3333FF"/>
              </a:solidFill>
            </a:endParaRPr>
          </a:p>
          <a:p>
            <a:pPr eaLnBrk="1" hangingPunct="1">
              <a:buFont typeface="Symbol" pitchFamily="18" charset="2"/>
              <a:buChar char=""/>
            </a:pPr>
            <a:endParaRPr lang="ru-RU" sz="2400" dirty="0" smtClean="0"/>
          </a:p>
          <a:p>
            <a:pPr eaLnBrk="1" hangingPunct="1">
              <a:buFont typeface="Symbol" pitchFamily="18" charset="2"/>
              <a:buChar char=""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928662" y="2214554"/>
            <a:ext cx="3311525" cy="158273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Релаксационный комплекс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4572008"/>
            <a:ext cx="2714644" cy="13573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Снижение визуального напряжения</a:t>
            </a:r>
            <a:endParaRPr lang="ru-RU" b="1" dirty="0">
              <a:solidFill>
                <a:srgbClr val="0070C0"/>
              </a:solidFill>
            </a:endParaRPr>
          </a:p>
        </p:txBody>
      </p:sp>
      <p:cxnSp>
        <p:nvCxnSpPr>
          <p:cNvPr id="14" name="Прямая со стрелкой 13"/>
          <p:cNvCxnSpPr>
            <a:stCxn id="11" idx="4"/>
          </p:cNvCxnSpPr>
          <p:nvPr/>
        </p:nvCxnSpPr>
        <p:spPr>
          <a:xfrm rot="5400000">
            <a:off x="1976409" y="3892554"/>
            <a:ext cx="703278" cy="512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4716463" y="2133600"/>
            <a:ext cx="3311525" cy="1582738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dirty="0" smtClean="0">
                <a:solidFill>
                  <a:srgbClr val="0000FF"/>
                </a:solidFill>
              </a:rPr>
              <a:t>Динамический комплекс</a:t>
            </a:r>
          </a:p>
        </p:txBody>
      </p:sp>
      <p:cxnSp>
        <p:nvCxnSpPr>
          <p:cNvPr id="18" name="Прямая со стрелкой 17"/>
          <p:cNvCxnSpPr>
            <a:stCxn id="15" idx="4"/>
          </p:cNvCxnSpPr>
          <p:nvPr/>
        </p:nvCxnSpPr>
        <p:spPr>
          <a:xfrm rot="16200000" flipH="1">
            <a:off x="6223005" y="3865559"/>
            <a:ext cx="855670" cy="5572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5643570" y="4643446"/>
            <a:ext cx="2714644" cy="13573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Тренировка и укрепление </a:t>
            </a:r>
            <a:r>
              <a:rPr lang="ru-RU" b="1" dirty="0" err="1" smtClean="0">
                <a:solidFill>
                  <a:srgbClr val="0070C0"/>
                </a:solidFill>
              </a:rPr>
              <a:t>глазодвигательных</a:t>
            </a:r>
            <a:r>
              <a:rPr lang="ru-RU" b="1" dirty="0" smtClean="0">
                <a:solidFill>
                  <a:srgbClr val="0070C0"/>
                </a:solidFill>
              </a:rPr>
              <a:t> мышц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285728"/>
            <a:ext cx="6786610" cy="1000132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66"/>
                </a:solidFill>
              </a:rPr>
              <a:t>Релаксационный комплекс</a:t>
            </a:r>
            <a:endParaRPr lang="ru-RU" sz="3200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1357298"/>
            <a:ext cx="8501122" cy="5286412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Аутотренинг			Бесконтактное </a:t>
            </a:r>
          </a:p>
          <a:p>
            <a:pPr lvl="8"/>
            <a:r>
              <a:rPr lang="ru-RU" sz="2400" dirty="0" smtClean="0">
                <a:solidFill>
                  <a:srgbClr val="0000FF"/>
                </a:solidFill>
              </a:rPr>
              <a:t>           прогревание</a:t>
            </a:r>
          </a:p>
          <a:p>
            <a:pPr lvl="8"/>
            <a:endParaRPr lang="ru-RU" sz="1200" dirty="0" smtClean="0">
              <a:solidFill>
                <a:srgbClr val="0000FF"/>
              </a:solidFill>
            </a:endParaRPr>
          </a:p>
          <a:p>
            <a:pPr lvl="8">
              <a:buNone/>
            </a:pPr>
            <a:endParaRPr lang="ru-RU" sz="1200" dirty="0" smtClean="0">
              <a:solidFill>
                <a:srgbClr val="0000FF"/>
              </a:solidFill>
            </a:endParaRPr>
          </a:p>
          <a:p>
            <a:endParaRPr lang="ru-RU" sz="2400" dirty="0" smtClean="0">
              <a:solidFill>
                <a:srgbClr val="0000FF"/>
              </a:solidFill>
            </a:endParaRPr>
          </a:p>
          <a:p>
            <a:endParaRPr lang="ru-RU" sz="2400" dirty="0" smtClean="0">
              <a:solidFill>
                <a:srgbClr val="0000FF"/>
              </a:solidFill>
            </a:endParaRPr>
          </a:p>
          <a:p>
            <a:endParaRPr lang="ru-RU" sz="2400" dirty="0" smtClean="0">
              <a:solidFill>
                <a:srgbClr val="0000FF"/>
              </a:solidFill>
            </a:endParaRPr>
          </a:p>
          <a:p>
            <a:pPr lvl="6"/>
            <a:endParaRPr lang="ru-RU" sz="1200" dirty="0" smtClean="0">
              <a:solidFill>
                <a:srgbClr val="0000FF"/>
              </a:solidFill>
            </a:endParaRPr>
          </a:p>
          <a:p>
            <a:r>
              <a:rPr lang="ru-RU" sz="2400" dirty="0" err="1" smtClean="0">
                <a:solidFill>
                  <a:srgbClr val="0000FF"/>
                </a:solidFill>
              </a:rPr>
              <a:t>Пальминг</a:t>
            </a:r>
            <a:r>
              <a:rPr lang="ru-RU" sz="2400" dirty="0" smtClean="0">
                <a:solidFill>
                  <a:srgbClr val="0000FF"/>
                </a:solidFill>
              </a:rPr>
              <a:t>				</a:t>
            </a:r>
            <a:r>
              <a:rPr lang="ru-RU" sz="2400" dirty="0" err="1" smtClean="0">
                <a:solidFill>
                  <a:srgbClr val="0000FF"/>
                </a:solidFill>
              </a:rPr>
              <a:t>Пальцевый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</a:p>
          <a:p>
            <a:pPr lvl="8"/>
            <a:r>
              <a:rPr lang="ru-RU" sz="2400" dirty="0" smtClean="0">
                <a:solidFill>
                  <a:srgbClr val="0000FF"/>
                </a:solidFill>
              </a:rPr>
              <a:t>       самомассаж  </a:t>
            </a:r>
          </a:p>
          <a:p>
            <a:pPr lvl="3"/>
            <a:endParaRPr lang="ru-RU" sz="12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00FF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7082" y="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357298"/>
            <a:ext cx="17430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1428736"/>
            <a:ext cx="172402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9" descr="малыш"/>
          <p:cNvPicPr>
            <a:picLocks noChangeAspect="1" noChangeArrowheads="1"/>
          </p:cNvPicPr>
          <p:nvPr/>
        </p:nvPicPr>
        <p:blipFill>
          <a:blip r:embed="rId5" cstate="print"/>
          <a:srcRect t="5533"/>
          <a:stretch>
            <a:fillRect/>
          </a:stretch>
        </p:blipFill>
        <p:spPr bwMode="auto">
          <a:xfrm>
            <a:off x="6858016" y="4143380"/>
            <a:ext cx="18034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E:\фото к собранию\DSC0588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4071942"/>
            <a:ext cx="2071702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66"/>
                </a:solidFill>
              </a:rPr>
              <a:t>Динамический комплекс</a:t>
            </a:r>
            <a:endParaRPr lang="ru-RU" sz="3200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Плотно закрыть и широко открыть глаза (5-6 раз).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Быстро моргать в течение 1-2 мин.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Посмотреть вверх, вниз, вправо, влево, по часовой стрелке, против нее.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2400" dirty="0" smtClean="0">
                <a:solidFill>
                  <a:srgbClr val="0000FF"/>
                </a:solidFill>
              </a:rPr>
              <a:t>Посмотреть на кончик носа, потом вдаль, затем снова на кончик носа 			</a:t>
            </a:r>
            <a:endParaRPr lang="ru-RU" sz="12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0000FF"/>
              </a:solidFill>
            </a:endParaRPr>
          </a:p>
        </p:txBody>
      </p:sp>
      <p:pic>
        <p:nvPicPr>
          <p:cNvPr id="10" name="Содержимое 9" descr="DSC0588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85926"/>
            <a:ext cx="403860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7082" y="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66"/>
                </a:solidFill>
              </a:rPr>
              <a:t>Гимнастика в стихах для самых </a:t>
            </a:r>
            <a:r>
              <a:rPr lang="en-US" sz="3200" dirty="0" smtClean="0">
                <a:solidFill>
                  <a:srgbClr val="FF0066"/>
                </a:solidFill>
              </a:rPr>
              <a:t>  				</a:t>
            </a:r>
            <a:r>
              <a:rPr lang="ru-RU" sz="3200" dirty="0" smtClean="0">
                <a:solidFill>
                  <a:srgbClr val="FF0066"/>
                </a:solidFill>
              </a:rPr>
              <a:t>маленьких</a:t>
            </a:r>
            <a:endParaRPr lang="ru-RU" sz="3200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1"/>
          </p:nvPr>
        </p:nvSpPr>
        <p:spPr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endParaRPr lang="en-US" sz="2400" dirty="0" smtClean="0"/>
          </a:p>
          <a:p>
            <a:pPr lvl="0">
              <a:buNone/>
            </a:pPr>
            <a:r>
              <a:rPr lang="ru-RU" sz="2400" dirty="0" smtClean="0"/>
              <a:t>Ходил ёжик по полянке </a:t>
            </a:r>
          </a:p>
          <a:p>
            <a:pPr>
              <a:buNone/>
            </a:pPr>
            <a:r>
              <a:rPr lang="ru-RU" sz="2400" dirty="0" smtClean="0"/>
              <a:t>Он искал </a:t>
            </a:r>
            <a:r>
              <a:rPr lang="ru-RU" sz="2400" dirty="0" err="1" smtClean="0"/>
              <a:t>грибы-опятки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Глазки щурил и моргал</a:t>
            </a:r>
          </a:p>
          <a:p>
            <a:pPr>
              <a:buNone/>
            </a:pPr>
            <a:r>
              <a:rPr lang="ru-RU" sz="2400" dirty="0" smtClean="0"/>
              <a:t>Но грибов не увидал.</a:t>
            </a:r>
          </a:p>
          <a:p>
            <a:pPr>
              <a:buNone/>
            </a:pPr>
            <a:r>
              <a:rPr lang="ru-RU" sz="2400" dirty="0" smtClean="0"/>
              <a:t>Вверх смотрел он,</a:t>
            </a:r>
          </a:p>
          <a:p>
            <a:pPr>
              <a:buNone/>
            </a:pPr>
            <a:r>
              <a:rPr lang="ru-RU" sz="2400" dirty="0" smtClean="0"/>
              <a:t>Вниз глядел,</a:t>
            </a:r>
          </a:p>
          <a:p>
            <a:pPr>
              <a:buNone/>
            </a:pPr>
            <a:r>
              <a:rPr lang="ru-RU" sz="2400" dirty="0" smtClean="0"/>
              <a:t>Сам тихонечко пыхтел.</a:t>
            </a:r>
          </a:p>
          <a:p>
            <a:pPr>
              <a:buNone/>
            </a:pPr>
            <a:r>
              <a:rPr lang="ru-RU" sz="2400" dirty="0" smtClean="0"/>
              <a:t>Смотрел влево,</a:t>
            </a:r>
          </a:p>
          <a:p>
            <a:pPr>
              <a:buNone/>
            </a:pPr>
            <a:r>
              <a:rPr lang="ru-RU" sz="2400" dirty="0" smtClean="0"/>
              <a:t>Смотрел вправо, </a:t>
            </a:r>
          </a:p>
          <a:p>
            <a:pPr>
              <a:buNone/>
            </a:pPr>
            <a:r>
              <a:rPr lang="ru-RU" sz="2400" dirty="0" smtClean="0"/>
              <a:t>Вдруг увидел гриб на славу!</a:t>
            </a:r>
          </a:p>
          <a:p>
            <a:pPr>
              <a:buNone/>
            </a:pPr>
            <a:r>
              <a:rPr lang="ru-RU" sz="2400" dirty="0" smtClean="0"/>
              <a:t>Оглянулся он ещё </a:t>
            </a:r>
          </a:p>
          <a:p>
            <a:pPr>
              <a:buNone/>
            </a:pPr>
            <a:r>
              <a:rPr lang="ru-RU" sz="2400" dirty="0" smtClean="0"/>
              <a:t>Через левое плечо</a:t>
            </a:r>
          </a:p>
          <a:p>
            <a:pPr>
              <a:buNone/>
            </a:pPr>
            <a:r>
              <a:rPr lang="ru-RU" sz="2400" dirty="0" smtClean="0"/>
              <a:t>Через правое ещё.</a:t>
            </a:r>
          </a:p>
          <a:p>
            <a:pPr>
              <a:buNone/>
            </a:pPr>
            <a:r>
              <a:rPr lang="ru-RU" sz="2400" dirty="0" smtClean="0"/>
              <a:t>Ёж затопал по тропинке</a:t>
            </a:r>
          </a:p>
          <a:p>
            <a:pPr>
              <a:buNone/>
            </a:pPr>
            <a:r>
              <a:rPr lang="ru-RU" sz="2400" dirty="0" smtClean="0"/>
              <a:t>И грибок унёс на спинке.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pPr>
              <a:buNone/>
            </a:pPr>
            <a:endParaRPr lang="ru-RU" sz="2400" dirty="0" smtClean="0">
              <a:solidFill>
                <a:srgbClr val="0000FF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7082" y="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Содержимое 6" descr="Изображение 3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857364"/>
            <a:ext cx="403860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Зрительные  гимнастики 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с  использованием  специальных  таблиц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Содержимое 8" descr="DSC0588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785926"/>
            <a:ext cx="4038600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42852"/>
            <a:ext cx="1285884" cy="133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Содержимое 7" descr="DSC05880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500034" y="1785926"/>
            <a:ext cx="4038600" cy="435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Использование  тест - объектов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42852"/>
            <a:ext cx="1285884" cy="133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 descr="PIC_23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785926"/>
            <a:ext cx="4038600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E:\фото к собранию\DSC0587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857364"/>
            <a:ext cx="4038600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post-6773-116319099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2" t="6056" r="8130" b="19731"/>
          <a:stretch>
            <a:fillRect/>
          </a:stretch>
        </p:blipFill>
        <p:spPr bwMode="auto">
          <a:xfrm rot="682518" flipH="1">
            <a:off x="6011863" y="2636838"/>
            <a:ext cx="28082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84213" y="5084763"/>
            <a:ext cx="792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611188" y="1628775"/>
            <a:ext cx="7993062" cy="262096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5931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Электронные физминутки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000080"/>
                </a:solidFill>
                <a:latin typeface="Arial"/>
                <a:cs typeface="Arial"/>
              </a:rPr>
              <a:t>для глаз</a:t>
            </a:r>
          </a:p>
        </p:txBody>
      </p:sp>
      <p:pic>
        <p:nvPicPr>
          <p:cNvPr id="2053" name="Picture 6" descr="post-6773-116319099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2" t="6056" r="8130" b="19731"/>
          <a:stretch>
            <a:fillRect/>
          </a:stretch>
        </p:blipFill>
        <p:spPr bwMode="auto">
          <a:xfrm rot="-421179">
            <a:off x="468313" y="2636838"/>
            <a:ext cx="2735262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Line 11"/>
          <p:cNvSpPr>
            <a:spLocks noChangeShapeType="1"/>
          </p:cNvSpPr>
          <p:nvPr/>
        </p:nvSpPr>
        <p:spPr bwMode="auto">
          <a:xfrm flipV="1">
            <a:off x="19050" y="0"/>
            <a:ext cx="0" cy="685800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5" name="Line 12"/>
          <p:cNvSpPr>
            <a:spLocks noChangeShapeType="1"/>
          </p:cNvSpPr>
          <p:nvPr/>
        </p:nvSpPr>
        <p:spPr bwMode="auto">
          <a:xfrm flipV="1">
            <a:off x="9144000" y="0"/>
            <a:ext cx="0" cy="685800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6" name="Line 13"/>
          <p:cNvSpPr>
            <a:spLocks noChangeShapeType="1"/>
          </p:cNvSpPr>
          <p:nvPr/>
        </p:nvSpPr>
        <p:spPr bwMode="auto">
          <a:xfrm>
            <a:off x="0" y="6858000"/>
            <a:ext cx="9144000" cy="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7" name="Line 14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9" descr="7028_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b="14578"/>
          <a:stretch>
            <a:fillRect/>
          </a:stretch>
        </p:blipFill>
        <p:spPr bwMode="auto">
          <a:xfrm>
            <a:off x="1476375" y="-171450"/>
            <a:ext cx="5903913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blogentry-14-119733486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18242">
            <a:off x="2670175" y="2857500"/>
            <a:ext cx="1084263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1321_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1996124">
            <a:off x="4932363" y="3284538"/>
            <a:ext cx="14398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>
            <a:off x="4787900" y="1628775"/>
            <a:ext cx="9588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DSC0275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24263" y="1412875"/>
            <a:ext cx="962025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1" descr="ball_s"/>
          <p:cNvPicPr>
            <a:picLocks noChangeAspect="1" noChangeArrowheads="1"/>
          </p:cNvPicPr>
          <p:nvPr/>
        </p:nvPicPr>
        <p:blipFill>
          <a:blip r:embed="rId8" cstate="print">
            <a:lum bright="-12000"/>
          </a:blip>
          <a:srcRect/>
          <a:stretch>
            <a:fillRect/>
          </a:stretch>
        </p:blipFill>
        <p:spPr bwMode="auto">
          <a:xfrm>
            <a:off x="3851275" y="2852738"/>
            <a:ext cx="1096963" cy="12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2" name="Picture 18" descr="DSC0275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43908">
            <a:off x="3132138" y="4581525"/>
            <a:ext cx="1263650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19" descr="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95" r="14795" b="17876"/>
          <a:stretch>
            <a:fillRect/>
          </a:stretch>
        </p:blipFill>
        <p:spPr bwMode="auto">
          <a:xfrm rot="2536906">
            <a:off x="4859338" y="4581525"/>
            <a:ext cx="1376362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4" name="Picture 20" descr="blogentry-14-119733486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40394">
            <a:off x="4284663" y="260350"/>
            <a:ext cx="712787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3" name="Rectangle 22"/>
          <p:cNvSpPr>
            <a:spLocks noChangeArrowheads="1"/>
          </p:cNvSpPr>
          <p:nvPr/>
        </p:nvSpPr>
        <p:spPr bwMode="auto">
          <a:xfrm>
            <a:off x="4787900" y="188913"/>
            <a:ext cx="33131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167" name="Picture 23" descr="d3365a70f64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086"/>
          <a:stretch>
            <a:fillRect/>
          </a:stretch>
        </p:blipFill>
        <p:spPr bwMode="auto">
          <a:xfrm>
            <a:off x="6372225" y="260350"/>
            <a:ext cx="9366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8" name="Picture 24" descr="d3365a70f64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086"/>
          <a:stretch>
            <a:fillRect/>
          </a:stretch>
        </p:blipFill>
        <p:spPr bwMode="auto">
          <a:xfrm>
            <a:off x="539750" y="4005263"/>
            <a:ext cx="9366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9" name="Picture 25" descr="d3365a70f64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5515"/>
          <a:stretch>
            <a:fillRect/>
          </a:stretch>
        </p:blipFill>
        <p:spPr bwMode="auto">
          <a:xfrm>
            <a:off x="7235825" y="2781300"/>
            <a:ext cx="122396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0" name="Picture 26" descr="d3365a70f64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5220" b="1892"/>
          <a:stretch>
            <a:fillRect/>
          </a:stretch>
        </p:blipFill>
        <p:spPr bwMode="auto">
          <a:xfrm>
            <a:off x="1042988" y="836613"/>
            <a:ext cx="12969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1" name="Picture 27" descr="d3365a70f64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8000"/>
          </a:blip>
          <a:srcRect l="7243"/>
          <a:stretch>
            <a:fillRect/>
          </a:stretch>
        </p:blipFill>
        <p:spPr bwMode="auto">
          <a:xfrm>
            <a:off x="7524750" y="5445125"/>
            <a:ext cx="935038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76" name="01 -354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1 - мален.ёлочке.wav"/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63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67" presetID="1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28 -0.17546 C 0.02865 -0.17546 0.08472 -0.10069 0.08472 -0.00879 C 0.08472 0.08311 0.02865 0.15787 -0.04028 0.15787 C -0.1092 0.15787 -0.16528 0.08311 -0.16528 -0.00879 C -0.16528 -0.10069 -0.1092 -0.17546 -0.04028 -0.17546 Z " pathEditMode="relative" rAng="0" ptsTypes="fffff">
                                      <p:cBhvr>
                                        <p:cTn id="68" dur="20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70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11713 C 0.08767 -0.11713 0.14375 -0.04236 0.14375 0.04954 C 0.14375 0.14144 0.08767 0.21621 0.01875 0.21621 C -0.05018 0.21621 -0.10625 0.14144 -0.10625 0.04954 C -0.10625 -0.04236 -0.05018 -0.11713 0.01875 -0.11713 Z " pathEditMode="relative" rAng="0" ptsTypes="fffff">
                                      <p:cBhvr>
                                        <p:cTn id="71" dur="20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77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8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7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8143932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274638"/>
            <a:ext cx="7572428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Норма.</a:t>
            </a:r>
            <a:endParaRPr lang="ru-RU" dirty="0"/>
          </a:p>
        </p:txBody>
      </p:sp>
      <p:pic>
        <p:nvPicPr>
          <p:cNvPr id="5" name="Picture 5" descr="D:\загрузки google\prayer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D:\загрузки google\1306735798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332656"/>
            <a:ext cx="8640960" cy="1008112"/>
          </a:xfrm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В.А.Сухомлинский сказал: «Ум ребенка находится на кончиках его пальцев»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D:\загрузки google\64515518f5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0"/>
            <a:ext cx="2555776" cy="198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42875"/>
            <a:ext cx="8856663" cy="6553200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Традиционные ф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ормы работы 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Самомассаж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кистей и пальцев рук;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 с пальчиками с речевым сопровождением;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Пальчиковая гимнастика  без речевого сопровождения;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Графические упражнения: штриховка, дорисовка картинки, графический диктант, соединение по точкам, продолжение ряда;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Предметная деятельность: игры с бумагой, глиной, пластилином, песком, водой, рисование мелками, углем;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Игры: мозаика, конструкторы, шнуровка, складывание разрезных картинок, игры с вкладышами, складывание матрешек;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Кукольные театры: пальчиковый,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варежковый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перчаточный, театр теней;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Игры на развитие тактильного восприятия: «Гладкий - шершавый»</a:t>
            </a: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ü"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D:\загрузки google\64515518f5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0"/>
            <a:ext cx="2555776" cy="198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Пальчиковая гимнастика с речевым сопровождением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i="1" dirty="0" smtClean="0"/>
              <a:t>«Засолка капусты»</a:t>
            </a:r>
            <a:endParaRPr lang="ru-RU" sz="1800" dirty="0" smtClean="0"/>
          </a:p>
          <a:p>
            <a:r>
              <a:rPr lang="ru-RU" sz="1800" dirty="0" smtClean="0"/>
              <a:t>Мы капусту рубим,                                                   </a:t>
            </a:r>
            <a:r>
              <a:rPr lang="ru-RU" sz="1800" i="1" dirty="0" smtClean="0"/>
              <a:t>Движения прямыми кистями вверх-вниз.</a:t>
            </a:r>
            <a:endParaRPr lang="ru-RU" sz="1800" dirty="0" smtClean="0"/>
          </a:p>
          <a:p>
            <a:r>
              <a:rPr lang="ru-RU" sz="1800" dirty="0" smtClean="0"/>
              <a:t>Мы морковку трем,                                                   </a:t>
            </a:r>
            <a:r>
              <a:rPr lang="ru-RU" sz="1800" i="1" dirty="0" smtClean="0"/>
              <a:t>Пальцы обеих рук сжаты в кулачки, движения                 </a:t>
            </a:r>
            <a:endParaRPr lang="ru-RU" sz="1800" dirty="0" smtClean="0"/>
          </a:p>
          <a:p>
            <a:r>
              <a:rPr lang="ru-RU" sz="1800" i="1" dirty="0" smtClean="0"/>
              <a:t>                                                                                     кулаков к себе и от себя.</a:t>
            </a:r>
            <a:endParaRPr lang="ru-RU" sz="1800" dirty="0" smtClean="0"/>
          </a:p>
          <a:p>
            <a:r>
              <a:rPr lang="ru-RU" sz="1800" dirty="0" smtClean="0"/>
              <a:t>Мы капусту солим,                                                    </a:t>
            </a:r>
            <a:r>
              <a:rPr lang="ru-RU" sz="1800" i="1" dirty="0" smtClean="0"/>
              <a:t>Имитировать посыпание солью из щепотки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Мы капусту жмем.                                                     </a:t>
            </a:r>
            <a:r>
              <a:rPr lang="ru-RU" sz="1800" i="1" dirty="0" smtClean="0"/>
              <a:t>Сжимать и разжимать пальцы.</a:t>
            </a:r>
            <a:endParaRPr lang="ru-RU" sz="1800" dirty="0" smtClean="0"/>
          </a:p>
          <a:p>
            <a:endParaRPr lang="ru-RU" sz="1800" dirty="0"/>
          </a:p>
        </p:txBody>
      </p:sp>
      <p:pic>
        <p:nvPicPr>
          <p:cNvPr id="5122" name="Picture 2" descr="E:\фото к собранию\DSC0588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2071678"/>
            <a:ext cx="4471990" cy="3833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AutoShape 6"/>
          <p:cNvSpPr>
            <a:spLocks noGrp="1" noChangeArrowheads="1"/>
          </p:cNvSpPr>
          <p:nvPr>
            <p:ph type="title"/>
          </p:nvPr>
        </p:nvSpPr>
        <p:spPr>
          <a:xfrm>
            <a:off x="3924300" y="692150"/>
            <a:ext cx="3219468" cy="504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>
                <a:solidFill>
                  <a:srgbClr val="FF0000"/>
                </a:solidFill>
              </a:rPr>
              <a:t>  </a:t>
            </a:r>
            <a:r>
              <a:rPr lang="ru-RU" sz="4800" dirty="0" smtClean="0">
                <a:solidFill>
                  <a:srgbClr val="FF0000"/>
                </a:solidFill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«Зайка»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484" name="Picture 4" descr="D:\загрузки google\palchikovaya_gimnastika_zaika_i_ush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7763" y="3141663"/>
            <a:ext cx="2592387" cy="3487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5" name="Picture 5" descr="D:\загрузки google\368c4adb896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916113"/>
            <a:ext cx="3306762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347864" y="1124744"/>
            <a:ext cx="5601741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Ушки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длинные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 зайки, </a:t>
            </a: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кустов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торчат.</a:t>
            </a:r>
          </a:p>
          <a:p>
            <a:pPr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Он и прыгает и скачет, веселит своих зайчат.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395288" y="1196975"/>
            <a:ext cx="2881312" cy="647700"/>
          </a:xfrm>
        </p:spPr>
        <p:txBody>
          <a:bodyPr>
            <a:normAutofit fontScale="92500" lnSpcReduction="20000"/>
          </a:bodyPr>
          <a:lstStyle/>
          <a:p>
            <a:pPr lvl="1">
              <a:buFont typeface="Wingdings 2" pitchFamily="18" charset="2"/>
              <a:buNone/>
            </a:pPr>
            <a:r>
              <a:rPr lang="ru-RU" sz="4400" b="1" smtClean="0">
                <a:solidFill>
                  <a:srgbClr val="FF0000"/>
                </a:solidFill>
              </a:rPr>
              <a:t>«Замок»</a:t>
            </a:r>
          </a:p>
          <a:p>
            <a:pPr lvl="1">
              <a:buFont typeface="Wingdings 2" pitchFamily="18" charset="2"/>
              <a:buNone/>
            </a:pPr>
            <a:endParaRPr lang="ru-RU" sz="4400" smtClean="0">
              <a:solidFill>
                <a:srgbClr val="FF0000"/>
              </a:solidFill>
            </a:endParaRPr>
          </a:p>
        </p:txBody>
      </p:sp>
      <p:pic>
        <p:nvPicPr>
          <p:cNvPr id="48131" name="Picture 3" descr="D:\загрузки google\s320x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57563"/>
            <a:ext cx="3424238" cy="269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2" name="Прямоугольник 5"/>
          <p:cNvSpPr>
            <a:spLocks noChangeArrowheads="1"/>
          </p:cNvSpPr>
          <p:nvPr/>
        </p:nvSpPr>
        <p:spPr bwMode="auto">
          <a:xfrm>
            <a:off x="3995738" y="1052513"/>
            <a:ext cx="50419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На двери висит замок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(ритмичные соединения пальцев рук в замок),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Кто открыть его бы смог?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Потянули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(руки тянутся в стороны),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Покрутили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(круговые движения паль­цев от себя),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Постучали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(основания ладоней сту­чат друг о друга)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И открыли</a:t>
            </a:r>
          </a:p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(разомкнули пальцы).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250825" y="620713"/>
            <a:ext cx="8497888" cy="1944687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Нетрадиционные ф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ормы работы </a:t>
            </a:r>
          </a:p>
          <a:p>
            <a:pPr>
              <a:buFont typeface="Wingdings" pitchFamily="2" charset="2"/>
              <a:buChar char="ü"/>
            </a:pPr>
            <a:r>
              <a:rPr lang="ru-RU" smtClean="0"/>
              <a:t>Самомассаж кистей и пальцев рук  с грецкими орехами, карандашами, массажными щетками</a:t>
            </a:r>
          </a:p>
        </p:txBody>
      </p:sp>
      <p:pic>
        <p:nvPicPr>
          <p:cNvPr id="14339" name="Picture 2" descr="D:\загрузки google\104815_w640_h640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077072"/>
            <a:ext cx="2592387" cy="258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3" descr="D:\загрузки google\1-P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2060575"/>
            <a:ext cx="2565400" cy="1922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4" descr="D:\загрузки google\Рисунок3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933825"/>
            <a:ext cx="3517900" cy="264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Развитие мелкой моторики</a:t>
            </a:r>
            <a:endParaRPr lang="ru-RU" sz="3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E:\фото к собранию\DSC0588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88"/>
            <a:ext cx="7500990" cy="500064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142852"/>
            <a:ext cx="6858048" cy="1500198"/>
          </a:xfr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 eaLnBrk="1" hangingPunct="1"/>
            <a:r>
              <a:rPr lang="ru-RU" sz="3600" dirty="0" smtClean="0">
                <a:solidFill>
                  <a:srgbClr val="FF0066"/>
                </a:solidFill>
                <a:latin typeface="Comic Sans MS" pitchFamily="66" charset="0"/>
              </a:rPr>
              <a:t>Развитие мелкой моторики</a:t>
            </a:r>
            <a:endParaRPr lang="ru-RU" sz="4000" dirty="0" smtClean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71612"/>
            <a:ext cx="9144000" cy="5286388"/>
          </a:xfrm>
          <a:gradFill rotWithShape="1">
            <a:gsLst>
              <a:gs pos="0">
                <a:srgbClr val="FFFF66"/>
              </a:gs>
              <a:gs pos="100000">
                <a:srgbClr val="FFFFCE"/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eaLnBrk="1" hangingPunct="1">
              <a:buFont typeface="Symbol" pitchFamily="18" charset="2"/>
              <a:buChar char=""/>
            </a:pPr>
            <a:endParaRPr lang="ru-RU" sz="2400" dirty="0" smtClean="0">
              <a:solidFill>
                <a:srgbClr val="3333FF"/>
              </a:solidFill>
            </a:endParaRPr>
          </a:p>
          <a:p>
            <a:pPr eaLnBrk="1" hangingPunct="1">
              <a:buNone/>
            </a:pPr>
            <a:endParaRPr lang="ru-RU" sz="2400" dirty="0" smtClean="0"/>
          </a:p>
          <a:p>
            <a:pPr eaLnBrk="1" hangingPunct="1">
              <a:buFont typeface="Symbol" pitchFamily="18" charset="2"/>
              <a:buChar char=""/>
            </a:pP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E:\фото к собранию\DSC058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714488"/>
            <a:ext cx="6572296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Развитие мелкой моторики</a:t>
            </a:r>
            <a:br>
              <a:rPr lang="ru-RU" sz="3200" dirty="0" smtClean="0"/>
            </a:br>
            <a:r>
              <a:rPr lang="ru-RU" sz="3200" dirty="0" smtClean="0"/>
              <a:t>и осязания</a:t>
            </a:r>
            <a:endParaRPr lang="ru-RU" sz="3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304800"/>
            <a:ext cx="176691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Содержимое 6" descr="DSC0588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57224" y="1600200"/>
            <a:ext cx="7358113" cy="4972072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WordArt 4"/>
          <p:cNvSpPr>
            <a:spLocks noChangeArrowheads="1" noChangeShapeType="1" noTextEdit="1"/>
          </p:cNvSpPr>
          <p:nvPr/>
        </p:nvSpPr>
        <p:spPr bwMode="auto">
          <a:xfrm>
            <a:off x="1908175" y="1341438"/>
            <a:ext cx="5113338" cy="2438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спасибо за внимание</a:t>
            </a:r>
          </a:p>
        </p:txBody>
      </p:sp>
      <p:pic>
        <p:nvPicPr>
          <p:cNvPr id="30725" name="Picture 5" descr="BD2129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3933825"/>
            <a:ext cx="1511300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711</TotalTime>
  <Words>685</Words>
  <Application>Microsoft Office PowerPoint</Application>
  <PresentationFormat>Экран (4:3)</PresentationFormat>
  <Paragraphs>156</Paragraphs>
  <Slides>27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   «Глаза – самый  ценный  и  удивительный  дар  природы. В  них  отражается  все,  что  мы  чувствуем:  радость,  страдание,  равнодушие,  любовь  и  ненависть.  Глаза  являются  зеркалом  души»  «Глаза – это  самый  важный  орган  чувств,  поэтому  они  заслуживают  исключительного  внимания» </vt:lpstr>
      <vt:lpstr>  КАК РАЗВИВАЕТСЯ ЗРЕНИЕ  </vt:lpstr>
      <vt:lpstr>Как видят дети с нарушением зрения </vt:lpstr>
      <vt:lpstr>Коррекционное занятие тифлопедагога</vt:lpstr>
      <vt:lpstr>Виды занятий тифлопедагога</vt:lpstr>
      <vt:lpstr>Слайд 7</vt:lpstr>
      <vt:lpstr>ЗРИТЕЛЬНАЯ ГИМНАСТИКА</vt:lpstr>
      <vt:lpstr>Оздоровительный комплекс упражнений для глаз  «Зрительная гимнастика»</vt:lpstr>
      <vt:lpstr>Релаксационный комплекс</vt:lpstr>
      <vt:lpstr>Динамический комплекс</vt:lpstr>
      <vt:lpstr>Гимнастика в стихах для самых       маленьких</vt:lpstr>
      <vt:lpstr>Зрительные  гимнастики   с  использованием  специальных  таблиц</vt:lpstr>
      <vt:lpstr>Использование  тест - объектов</vt:lpstr>
      <vt:lpstr>Слайд 15</vt:lpstr>
      <vt:lpstr>Слайд 16</vt:lpstr>
      <vt:lpstr>Норма.</vt:lpstr>
      <vt:lpstr>В.А.Сухомлинский сказал: «Ум ребенка находится на кончиках его пальцев»</vt:lpstr>
      <vt:lpstr>Слайд 19</vt:lpstr>
      <vt:lpstr>Пальчиковая гимнастика с речевым сопровождением</vt:lpstr>
      <vt:lpstr>   «Зайка»</vt:lpstr>
      <vt:lpstr>Слайд 22</vt:lpstr>
      <vt:lpstr>Слайд 23</vt:lpstr>
      <vt:lpstr>Развитие мелкой моторики</vt:lpstr>
      <vt:lpstr>Развитие мелкой моторики</vt:lpstr>
      <vt:lpstr>Развитие мелкой моторики и осязания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57</cp:revision>
  <dcterms:modified xsi:type="dcterms:W3CDTF">2018-10-09T18:14:37Z</dcterms:modified>
</cp:coreProperties>
</file>