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89" r:id="rId4"/>
    <p:sldId id="286" r:id="rId5"/>
    <p:sldId id="288" r:id="rId6"/>
    <p:sldId id="287" r:id="rId7"/>
    <p:sldId id="285" r:id="rId8"/>
    <p:sldId id="290" r:id="rId9"/>
    <p:sldId id="291" r:id="rId10"/>
    <p:sldId id="292" r:id="rId11"/>
    <p:sldId id="265" r:id="rId12"/>
    <p:sldId id="258" r:id="rId13"/>
    <p:sldId id="293" r:id="rId14"/>
    <p:sldId id="294" r:id="rId15"/>
    <p:sldId id="276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7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E3266-F1B0-4426-8EB2-1C8F1E2170E9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A8A43-7CE8-42A6-BF2C-13A1C39789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E5B5E-F607-4761-ABAE-481629545B56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ACF92-02B4-4409-A1E3-97F39E56EC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1E474-B1BE-4CD0-B101-58988F1B6F02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02C3A-41C5-426E-AEF4-FA50A60AAD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80E8F-4742-46EC-A165-C5FC9187C9D6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B07AC-E35F-48C1-90A4-36FBFD26A1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93618-431D-4E9C-86A4-98E64E91AEF2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7CD8C-8630-4508-9E55-9A1112856B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32F4E-3EEB-4167-AA3A-EAC3C19F0088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F7938-4EF6-427A-8846-DFFF614C06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1CABF6-0FEE-44E5-B569-BC35AFE74809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B0C49-EEEB-4A24-84CC-14841E00CF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59D227-ABAB-4EDF-8091-D09426ED87FB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AA44A-75A1-461A-A653-7D1610E7E7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9AEBB-2457-4C2D-B37B-58768D5E5869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DF1F2-A32A-4E79-B348-99BA3F9A61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B4E36-3FA0-4076-9769-AB3B13CB408E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3E525-E1DD-4249-B2BC-BB829F0970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43796-19E0-4B4D-9EC9-11A8A0F13BB1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7DC15-44DA-4317-A1DF-D363A709BE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02A3BA49-2EAA-4A40-A0CF-5810B7E06DDF}" type="datetimeFigureOut">
              <a:rPr lang="ru-RU"/>
              <a:pPr>
                <a:defRPr/>
              </a:pPr>
              <a:t>09.10.2018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84C2D4BE-7B84-4430-8998-FCE5548FAF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91" r:id="rId2"/>
    <p:sldLayoutId id="2147483800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801" r:id="rId9"/>
    <p:sldLayoutId id="2147483797" r:id="rId10"/>
    <p:sldLayoutId id="214748379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Arial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DE6C36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DE6C36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8538" y="6237288"/>
            <a:ext cx="6172200" cy="160337"/>
          </a:xfrm>
        </p:spPr>
        <p:txBody>
          <a:bodyPr>
            <a:normAutofit fontScale="92500" lnSpcReduction="10000"/>
          </a:bodyPr>
          <a:lstStyle/>
          <a:p>
            <a:pPr marR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700" smtClean="0"/>
              <a:t>  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188640"/>
            <a:ext cx="6694097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bg1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otype Corsiva" pitchFamily="66" charset="0"/>
              </a:rPr>
              <a:t>Готовность ребенка к школе</a:t>
            </a:r>
          </a:p>
        </p:txBody>
      </p:sp>
      <p:pic>
        <p:nvPicPr>
          <p:cNvPr id="10" name="Рисунок 9" descr="gruppi_kratkovremennogo_prebivaniy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99139">
            <a:off x="353975" y="1368491"/>
            <a:ext cx="2389282" cy="2449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shutterstock_214406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161451">
            <a:off x="251520" y="4221088"/>
            <a:ext cx="2699792" cy="2136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shkola-rebeno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80865">
            <a:off x="1549229" y="3028764"/>
            <a:ext cx="2835698" cy="1904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4294967295"/>
          </p:nvPr>
        </p:nvSpPr>
        <p:spPr>
          <a:xfrm>
            <a:off x="214282" y="1357298"/>
            <a:ext cx="6429388" cy="511651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«Быть готовым к школе – не значит</a:t>
            </a:r>
          </a:p>
          <a:p>
            <a:pPr>
              <a:lnSpc>
                <a:spcPct val="20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уметь читать, писать и считать.</a:t>
            </a:r>
          </a:p>
          <a:p>
            <a:pPr>
              <a:lnSpc>
                <a:spcPct val="20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Быть готовым к школе – </a:t>
            </a:r>
          </a:p>
          <a:p>
            <a:pPr>
              <a:lnSpc>
                <a:spcPct val="20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значит быть готовым </a:t>
            </a:r>
          </a:p>
          <a:p>
            <a:pPr>
              <a:lnSpc>
                <a:spcPct val="200000"/>
              </a:lnSpc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всему этому научиться.»                      ( </a:t>
            </a:r>
            <a:r>
              <a:rPr lang="ru-RU" sz="2400" b="1" dirty="0" err="1" smtClean="0">
                <a:solidFill>
                  <a:srgbClr val="002060"/>
                </a:solidFill>
                <a:latin typeface="Arial Black" pitchFamily="34" charset="0"/>
              </a:rPr>
              <a:t>Венгер</a:t>
            </a:r>
            <a:r>
              <a:rPr lang="ru-RU" sz="2400" b="1" dirty="0" smtClean="0">
                <a:solidFill>
                  <a:srgbClr val="002060"/>
                </a:solidFill>
                <a:latin typeface="Arial Black" pitchFamily="34" charset="0"/>
              </a:rPr>
              <a:t> Л.А.)</a:t>
            </a:r>
          </a:p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sz="3200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pic>
        <p:nvPicPr>
          <p:cNvPr id="5" name="Рисунок 4" descr="school2506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73941" y="2646033"/>
            <a:ext cx="3670059" cy="4211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39800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3600" b="1" i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Готовность  к   школе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7467600" cy="5116512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sz="3200" dirty="0" smtClean="0">
                <a:solidFill>
                  <a:srgbClr val="002060"/>
                </a:solidFill>
                <a:cs typeface="Times New Roman" pitchFamily="18" charset="0"/>
              </a:rPr>
              <a:t>	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1.Личностная</a:t>
            </a:r>
          </a:p>
          <a:p>
            <a:pPr marL="804863" indent="-449263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 2. Умственная</a:t>
            </a:r>
          </a:p>
          <a:p>
            <a:pPr marL="804863" indent="-449263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 3. Физиологическая </a:t>
            </a:r>
          </a:p>
          <a:p>
            <a:pPr marL="804863" indent="-449263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     (физическая)</a:t>
            </a:r>
          </a:p>
        </p:txBody>
      </p:sp>
      <p:pic>
        <p:nvPicPr>
          <p:cNvPr id="5" name="Рисунок 4" descr="school2506[1]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772816"/>
            <a:ext cx="4117212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285750" y="836613"/>
            <a:ext cx="7402513" cy="1143000"/>
          </a:xfrm>
        </p:spPr>
        <p:txBody>
          <a:bodyPr/>
          <a:lstStyle/>
          <a:p>
            <a:pPr algn="ctr" eaLnBrk="1" hangingPunct="1"/>
            <a:r>
              <a:rPr lang="ru-RU" sz="3200" b="1" i="1" u="sng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Мотивационная (личностная) готовность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468313" y="2420938"/>
            <a:ext cx="7467600" cy="4437062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dirty="0" smtClean="0"/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C00000"/>
                </a:solidFill>
                <a:cs typeface="Times New Roman" pitchFamily="18" charset="0"/>
              </a:rPr>
              <a:t>                </a:t>
            </a:r>
            <a:r>
              <a:rPr lang="ru-RU" i="1" dirty="0" smtClean="0">
                <a:solidFill>
                  <a:srgbClr val="C00000"/>
                </a:solidFill>
                <a:cs typeface="Times New Roman" pitchFamily="18" charset="0"/>
              </a:rPr>
              <a:t>внутренняя</a:t>
            </a:r>
            <a:r>
              <a:rPr lang="ru-RU" dirty="0" smtClean="0">
                <a:solidFill>
                  <a:srgbClr val="C00000"/>
                </a:solidFill>
                <a:cs typeface="Times New Roman" pitchFamily="18" charset="0"/>
              </a:rPr>
              <a:t>                           </a:t>
            </a:r>
            <a:r>
              <a:rPr lang="ru-RU" i="1" dirty="0" smtClean="0">
                <a:solidFill>
                  <a:srgbClr val="C00000"/>
                </a:solidFill>
                <a:cs typeface="Times New Roman" pitchFamily="18" charset="0"/>
              </a:rPr>
              <a:t> внешняя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B0F0"/>
                </a:solidFill>
                <a:cs typeface="Times New Roman" pitchFamily="18" charset="0"/>
              </a:rPr>
              <a:t>ребёнок хочет идти в школу,      у ребёнка появится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B0F0"/>
                </a:solidFill>
                <a:cs typeface="Times New Roman" pitchFamily="18" charset="0"/>
              </a:rPr>
              <a:t>потому что там интересно          ранец, тетради, </a:t>
            </a:r>
            <a:r>
              <a:rPr lang="ru-RU" dirty="0" err="1" smtClean="0">
                <a:solidFill>
                  <a:srgbClr val="00B0F0"/>
                </a:solidFill>
                <a:cs typeface="Times New Roman" pitchFamily="18" charset="0"/>
              </a:rPr>
              <a:t>учебни</a:t>
            </a:r>
            <a:r>
              <a:rPr lang="ru-RU" dirty="0" smtClean="0">
                <a:solidFill>
                  <a:srgbClr val="00B0F0"/>
                </a:solidFill>
                <a:cs typeface="Times New Roman" pitchFamily="18" charset="0"/>
              </a:rPr>
              <a:t>-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B0F0"/>
                </a:solidFill>
                <a:cs typeface="Times New Roman" pitchFamily="18" charset="0"/>
              </a:rPr>
              <a:t>(он хочет много узнать)              </a:t>
            </a:r>
            <a:r>
              <a:rPr lang="ru-RU" dirty="0" err="1" smtClean="0">
                <a:solidFill>
                  <a:srgbClr val="00B0F0"/>
                </a:solidFill>
                <a:cs typeface="Times New Roman" pitchFamily="18" charset="0"/>
              </a:rPr>
              <a:t>ки</a:t>
            </a:r>
            <a:r>
              <a:rPr lang="ru-RU" dirty="0" smtClean="0">
                <a:solidFill>
                  <a:srgbClr val="00B0F0"/>
                </a:solidFill>
                <a:cs typeface="Times New Roman" pitchFamily="18" charset="0"/>
              </a:rPr>
              <a:t> и т.д.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dirty="0" smtClean="0">
              <a:solidFill>
                <a:srgbClr val="00B050"/>
              </a:solidFill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dirty="0" smtClean="0">
              <a:solidFill>
                <a:srgbClr val="00B050"/>
              </a:solidFill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dirty="0" smtClean="0">
              <a:solidFill>
                <a:srgbClr val="00B050"/>
              </a:solidFill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B050"/>
                </a:solidFill>
                <a:cs typeface="Times New Roman" pitchFamily="18" charset="0"/>
              </a:rPr>
              <a:t>                    </a:t>
            </a:r>
            <a:r>
              <a:rPr lang="ru-RU" sz="2400" dirty="0" smtClean="0">
                <a:solidFill>
                  <a:srgbClr val="C00000"/>
                </a:solidFill>
                <a:cs typeface="Times New Roman" pitchFamily="18" charset="0"/>
              </a:rPr>
              <a:t>социальная позиция школьника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ru-RU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C00000"/>
                </a:solidFill>
                <a:cs typeface="Times New Roman" pitchFamily="18" charset="0"/>
              </a:rPr>
              <a:t>                                       </a:t>
            </a:r>
            <a:endParaRPr lang="ru-RU" dirty="0" smtClean="0">
              <a:solidFill>
                <a:srgbClr val="00B050"/>
              </a:solidFill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B050"/>
                </a:solidFill>
                <a:cs typeface="Times New Roman" pitchFamily="18" charset="0"/>
              </a:rPr>
              <a:t>                        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196306" y="2205832"/>
            <a:ext cx="785813" cy="6413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6200000" flipH="1">
            <a:off x="4680744" y="2169319"/>
            <a:ext cx="785813" cy="7143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трелка вниз 19"/>
          <p:cNvSpPr/>
          <p:nvPr/>
        </p:nvSpPr>
        <p:spPr>
          <a:xfrm>
            <a:off x="2771775" y="4724400"/>
            <a:ext cx="2160588" cy="500063"/>
          </a:xfrm>
          <a:prstGeom prst="downArrow">
            <a:avLst>
              <a:gd name="adj1" fmla="val 50000"/>
              <a:gd name="adj2" fmla="val 523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Рисунок 7" descr="897919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35428" y="4581128"/>
            <a:ext cx="3408572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shutterstock_31069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1340768"/>
            <a:ext cx="3048000" cy="2075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28675" y="620713"/>
            <a:ext cx="9329738" cy="571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sz="36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Эмоционально- волевая готовность.</a:t>
            </a:r>
            <a:endParaRPr lang="ru-RU" sz="36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7467600" cy="540226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rgbClr val="00B050"/>
                </a:solidFill>
              </a:rPr>
              <a:t> </a:t>
            </a:r>
            <a:r>
              <a:rPr lang="ru-RU" dirty="0" smtClean="0">
                <a:solidFill>
                  <a:srgbClr val="00B050"/>
                </a:solidFill>
                <a:cs typeface="Times New Roman" pitchFamily="18" charset="0"/>
              </a:rPr>
              <a:t>ребенок способен поставить цель;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B0F0"/>
                </a:solidFill>
                <a:cs typeface="Times New Roman" pitchFamily="18" charset="0"/>
              </a:rPr>
              <a:t>принять решение;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  <a:cs typeface="Times New Roman" pitchFamily="18" charset="0"/>
              </a:rPr>
              <a:t> наметить план действия, исполнить его;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7030A0"/>
                </a:solidFill>
                <a:cs typeface="Times New Roman" pitchFamily="18" charset="0"/>
              </a:rPr>
              <a:t>проявить определенные усилия в случае преодоления препятствия;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оценить результат своего действия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ru-RU" dirty="0" smtClean="0">
              <a:solidFill>
                <a:schemeClr val="bg2">
                  <a:lumMod val="50000"/>
                </a:schemeClr>
              </a:solidFill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ru-RU" dirty="0" smtClean="0">
              <a:solidFill>
                <a:schemeClr val="bg2">
                  <a:lumMod val="50000"/>
                </a:schemeClr>
              </a:solidFill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                           </a:t>
            </a:r>
            <a:r>
              <a:rPr lang="ru-RU" i="1" dirty="0" smtClean="0">
                <a:solidFill>
                  <a:srgbClr val="C00000"/>
                </a:solidFill>
                <a:cs typeface="Times New Roman" pitchFamily="18" charset="0"/>
              </a:rPr>
              <a:t>формируются поступки</a:t>
            </a:r>
            <a:endParaRPr lang="ru-RU" i="1" dirty="0" smtClean="0">
              <a:solidFill>
                <a:schemeClr val="bg2">
                  <a:lumMod val="50000"/>
                </a:schemeClr>
              </a:solidFill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endParaRPr lang="ru-RU" dirty="0" smtClean="0">
              <a:solidFill>
                <a:schemeClr val="bg2">
                  <a:lumMod val="50000"/>
                </a:schemeClr>
              </a:solidFill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771775" y="4076700"/>
            <a:ext cx="2376488" cy="571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6" descr="gotovnost-rebenka-k-shko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1" y="4581128"/>
            <a:ext cx="2710889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shkol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09120"/>
            <a:ext cx="2857500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00113" y="549275"/>
            <a:ext cx="8208963" cy="7254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40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Коммуникативная готовность</a:t>
            </a:r>
            <a:endParaRPr lang="ru-RU" sz="40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38"/>
            <a:ext cx="7467600" cy="5259387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/>
              <a:t> </a:t>
            </a:r>
            <a:r>
              <a:rPr lang="ru-RU" i="1" dirty="0" smtClean="0">
                <a:solidFill>
                  <a:srgbClr val="00B050"/>
                </a:solidFill>
                <a:cs typeface="Times New Roman" pitchFamily="18" charset="0"/>
              </a:rPr>
              <a:t>общение со взрослыми      общение со    					сверстниками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уметь общаться со          - уметь договариваться;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взрослым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собесед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-           - уметь кооперироваться;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ником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- спокойно чувствовать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(осознание контекста        себя в условиях конку-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         общения)                  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ренции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  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rot="16200000" flipH="1">
            <a:off x="4643438" y="1341438"/>
            <a:ext cx="642937" cy="642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2771775" y="1412876"/>
            <a:ext cx="714375" cy="571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 descr="images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4288" y="908720"/>
            <a:ext cx="1743075" cy="2619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psihologicheskaya-gotovnost-rebenka-k-shko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4653137"/>
            <a:ext cx="3635896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3"/>
            <a:ext cx="8858250" cy="71438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tabLst>
                <a:tab pos="8518525" algn="l"/>
              </a:tabLst>
              <a:defRPr/>
            </a:pPr>
            <a:r>
              <a:rPr lang="ru-RU" sz="3600" dirty="0" smtClean="0">
                <a:solidFill>
                  <a:srgbClr val="C00000"/>
                </a:solidFill>
              </a:rPr>
              <a:t/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100" b="1" i="1" dirty="0" smtClean="0">
                <a:solidFill>
                  <a:srgbClr val="C00000"/>
                </a:solidFill>
              </a:rPr>
              <a:t>       </a:t>
            </a:r>
            <a:r>
              <a:rPr lang="ru-RU" sz="2700" b="1" i="1" u="sng" dirty="0" smtClean="0">
                <a:solidFill>
                  <a:srgbClr val="C00000"/>
                </a:solidFill>
              </a:rPr>
              <a:t>Интеллектуальная готовность ребенка к школе</a:t>
            </a:r>
            <a:r>
              <a:rPr lang="ru-RU" sz="2700" u="sng" dirty="0" smtClean="0">
                <a:solidFill>
                  <a:srgbClr val="C00000"/>
                </a:solidFill>
              </a:rPr>
              <a:t> </a:t>
            </a:r>
            <a:endParaRPr lang="ru-RU" sz="27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000125"/>
            <a:ext cx="8748712" cy="55245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Интеллектуальный аспект готовности к школе – это </a:t>
            </a:r>
          </a:p>
          <a:p>
            <a:pPr>
              <a:lnSpc>
                <a:spcPct val="150000"/>
              </a:lnSpc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уровень развития познавательной сферы психики:</a:t>
            </a:r>
          </a:p>
          <a:p>
            <a:pPr>
              <a:lnSpc>
                <a:spcPct val="150000"/>
              </a:lnSpc>
              <a:buNone/>
            </a:pPr>
            <a:endParaRPr lang="ru-RU" sz="2000" b="1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endParaRPr lang="ru-RU" sz="2000" u="sng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57188" y="500063"/>
            <a:ext cx="850106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normAutofit fontScale="5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    </a:t>
            </a:r>
            <a:endParaRPr lang="ru-RU" sz="4000" b="1" i="1" u="sng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3214686"/>
            <a:ext cx="2143140" cy="57150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Мышление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Constant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71802" y="3214686"/>
            <a:ext cx="2143140" cy="57150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Память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Constantia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15008" y="3143248"/>
            <a:ext cx="2143140" cy="57150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Внимание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Constantia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42976" y="4286256"/>
            <a:ext cx="2428892" cy="57150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Воображение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Constantia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00562" y="4286256"/>
            <a:ext cx="2143140" cy="57150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Constantia" pitchFamily="18" charset="0"/>
              </a:rPr>
              <a:t>Речь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Constantia" pitchFamily="18" charset="0"/>
            </a:endParaRPr>
          </a:p>
        </p:txBody>
      </p:sp>
      <p:pic>
        <p:nvPicPr>
          <p:cNvPr id="12" name="Picture 2" descr="http://im5-tub.yandex.net/i?id=13617691-17-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4357694"/>
            <a:ext cx="1714512" cy="20740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Скругленный прямоугольник 12"/>
          <p:cNvSpPr/>
          <p:nvPr/>
        </p:nvSpPr>
        <p:spPr>
          <a:xfrm>
            <a:off x="1285852" y="2143116"/>
            <a:ext cx="5929354" cy="50006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</a:rPr>
              <a:t>Запас знаний об окружающем мире</a:t>
            </a:r>
            <a:endParaRPr lang="ru-RU" sz="20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rot="5400000">
            <a:off x="1964513" y="3393281"/>
            <a:ext cx="1571636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6" idx="0"/>
          </p:cNvCxnSpPr>
          <p:nvPr/>
        </p:nvCxnSpPr>
        <p:spPr>
          <a:xfrm rot="5400000">
            <a:off x="1500166" y="2643182"/>
            <a:ext cx="57150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13" idx="2"/>
            <a:endCxn id="7" idx="0"/>
          </p:cNvCxnSpPr>
          <p:nvPr/>
        </p:nvCxnSpPr>
        <p:spPr>
          <a:xfrm rot="5400000">
            <a:off x="3960326" y="2917231"/>
            <a:ext cx="564252" cy="161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5400000">
            <a:off x="4643438" y="3429000"/>
            <a:ext cx="157163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9" idx="0"/>
          </p:cNvCxnSpPr>
          <p:nvPr/>
        </p:nvCxnSpPr>
        <p:spPr>
          <a:xfrm>
            <a:off x="6215074" y="2643182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313"/>
            <a:ext cx="8572530" cy="8334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8518525" algn="l"/>
              </a:tabLst>
              <a:defRPr/>
            </a:pPr>
            <a:r>
              <a:rPr lang="ru-RU" sz="3600" dirty="0" smtClean="0">
                <a:solidFill>
                  <a:srgbClr val="C00000"/>
                </a:solidFill>
              </a:rPr>
              <a:t/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100" b="1" i="1" dirty="0" smtClean="0">
                <a:solidFill>
                  <a:srgbClr val="C00000"/>
                </a:solidFill>
              </a:rPr>
              <a:t>Мышление</a:t>
            </a:r>
            <a:endParaRPr lang="ru-RU" sz="27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000125"/>
            <a:ext cx="8748712" cy="55245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1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000" u="sng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57188" y="500063"/>
            <a:ext cx="850106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normAutofit fontScale="5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    </a:t>
            </a:r>
            <a:endParaRPr lang="ru-RU" sz="4000" b="1" i="1" u="sng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1142984"/>
            <a:ext cx="8643998" cy="52864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Анализировать,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Дифференцировать,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Классифицировать,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Обобщать,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Сравнивать,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Выделять лишнее и доказывать,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Делать выводы и умозаключения,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Ориентироваться в микро и </a:t>
            </a:r>
            <a:r>
              <a:rPr lang="ru-RU" sz="20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макропространстве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28794" y="1357298"/>
            <a:ext cx="5500726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Запас знаний об окружающем мире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6" name="Picture 2" descr="http://im5-tub.yandex.net/i?id=13617691-17-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2214553"/>
            <a:ext cx="2071702" cy="25060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313"/>
            <a:ext cx="8572530" cy="8334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8518525" algn="l"/>
              </a:tabLst>
              <a:defRPr/>
            </a:pPr>
            <a:r>
              <a:rPr lang="ru-RU" sz="3600" dirty="0" smtClean="0">
                <a:solidFill>
                  <a:srgbClr val="C00000"/>
                </a:solidFill>
              </a:rPr>
              <a:t/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100" b="1" i="1" dirty="0" smtClean="0">
                <a:solidFill>
                  <a:srgbClr val="C00000"/>
                </a:solidFill>
              </a:rPr>
              <a:t>Память, внимание</a:t>
            </a:r>
            <a:endParaRPr lang="ru-RU" sz="27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000125"/>
            <a:ext cx="8748712" cy="55245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1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000" u="sng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57188" y="500063"/>
            <a:ext cx="850106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normAutofit fontScale="5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    </a:t>
            </a:r>
            <a:endParaRPr lang="ru-RU" sz="4000" b="1" i="1" u="sng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1071546"/>
            <a:ext cx="8643998" cy="52864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Развитие зрительной памяти,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Развитие слуховой, словесно-логической  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   памяти,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Развитие произвольного внимания.</a:t>
            </a:r>
          </a:p>
          <a:p>
            <a:pPr>
              <a:lnSpc>
                <a:spcPct val="150000"/>
              </a:lnSpc>
            </a:pPr>
            <a:endParaRPr lang="ru-RU" sz="2000" dirty="0" smtClean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28794" y="1357298"/>
            <a:ext cx="5500726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Запас знаний об окружающем мире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6" name="Picture 2" descr="http://im5-tub.yandex.net/i?id=13617691-17-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2214553"/>
            <a:ext cx="2071702" cy="25060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313"/>
            <a:ext cx="8572530" cy="8334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8518525" algn="l"/>
              </a:tabLst>
              <a:defRPr/>
            </a:pPr>
            <a:r>
              <a:rPr lang="ru-RU" sz="3600" dirty="0" smtClean="0">
                <a:solidFill>
                  <a:srgbClr val="C00000"/>
                </a:solidFill>
              </a:rPr>
              <a:t/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100" b="1" i="1" dirty="0" smtClean="0">
                <a:solidFill>
                  <a:srgbClr val="C00000"/>
                </a:solidFill>
              </a:rPr>
              <a:t>Воображение</a:t>
            </a:r>
            <a:endParaRPr lang="ru-RU" sz="27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288" y="1000125"/>
            <a:ext cx="8748712" cy="55245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100" b="1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000" u="sng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  <a:p>
            <a:pPr>
              <a:buNone/>
            </a:pPr>
            <a:endParaRPr lang="ru-RU" sz="2100" u="sng" dirty="0" smtClean="0">
              <a:solidFill>
                <a:srgbClr val="00B05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57188" y="500063"/>
            <a:ext cx="850106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>
            <a:normAutofit fontScale="525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ru-RU" sz="3600" u="sng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           </a:t>
            </a:r>
            <a:endParaRPr lang="ru-RU" sz="4000" b="1" i="1" u="sng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1071546"/>
            <a:ext cx="8643998" cy="52864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ysClr val="windowText" lastClr="000000"/>
                </a:solidFill>
              </a:rPr>
              <a:t>расширить кругозор,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ysClr val="windowText" lastClr="000000"/>
                </a:solidFill>
              </a:rPr>
              <a:t>обогатить их жизненный опыт новыми образами и представлениями,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ysClr val="windowText" lastClr="000000"/>
                </a:solidFill>
              </a:rPr>
              <a:t> помочь им быстрее адаптироваться в современном мире, быть увереннее в себе, чувствовать себя свободно, независимо,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ysClr val="windowText" lastClr="000000"/>
                </a:solidFill>
              </a:rPr>
              <a:t>уметь гибко и продуктивно мыслить,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dirty="0" smtClean="0">
                <a:solidFill>
                  <a:sysClr val="windowText" lastClr="000000"/>
                </a:solidFill>
              </a:rPr>
              <a:t>доводить начатое дело до конца, хорошо слышать инструкцию учителя, уметь общаться с детьми и со взрослыми.</a:t>
            </a:r>
            <a:endParaRPr lang="ru-RU" sz="2000" dirty="0" smtClean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28794" y="1357298"/>
            <a:ext cx="5500726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Развитие творческого воображения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9" y="285729"/>
            <a:ext cx="4857784" cy="71438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b="1" i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Речевая готовность</a:t>
            </a:r>
            <a:endParaRPr lang="ru-RU" sz="40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27175"/>
            <a:ext cx="7972425" cy="5330825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00B050"/>
                </a:solidFill>
                <a:cs typeface="Times New Roman" pitchFamily="18" charset="0"/>
              </a:rPr>
              <a:t>уметь общаться в диалоге,	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rgbClr val="C00000"/>
                </a:solidFill>
                <a:cs typeface="Times New Roman" pitchFamily="18" charset="0"/>
              </a:rPr>
              <a:t> уметь задавать вопросы,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7030A0"/>
                </a:solidFill>
                <a:cs typeface="Times New Roman" pitchFamily="18" charset="0"/>
              </a:rPr>
              <a:t>отвечать на вопросы,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cs typeface="Times New Roman" pitchFamily="18" charset="0"/>
              </a:rPr>
              <a:t>иметь навык пересказа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B050"/>
                </a:solidFill>
                <a:cs typeface="Times New Roman" pitchFamily="18" charset="0"/>
              </a:rPr>
              <a:t>обладать 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B050"/>
                </a:solidFill>
              </a:rPr>
              <a:t>довольно обширным словарем,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00B0F0"/>
                </a:solidFill>
              </a:rPr>
              <a:t>обладать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B0F0"/>
                </a:solidFill>
              </a:rPr>
              <a:t>основами грамматического строя речи,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/>
              <a:t> 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обладать 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связным высказыванием,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ru-RU" dirty="0" smtClean="0">
                <a:solidFill>
                  <a:srgbClr val="002060"/>
                </a:solidFill>
              </a:rPr>
              <a:t> обладать  элементами монологической речи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>
                <a:solidFill>
                  <a:srgbClr val="002060"/>
                </a:solidFill>
              </a:rPr>
              <a:t>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/>
              <a:t>                  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/>
              <a:t>                </a:t>
            </a:r>
            <a:r>
              <a:rPr lang="ru-RU" i="1" dirty="0" smtClean="0">
                <a:solidFill>
                  <a:srgbClr val="C00000"/>
                </a:solidFill>
              </a:rPr>
              <a:t>чистота произношения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643042" y="5214950"/>
            <a:ext cx="2928938" cy="571500"/>
          </a:xfrm>
          <a:prstGeom prst="downArrow">
            <a:avLst>
              <a:gd name="adj1" fmla="val 50000"/>
              <a:gd name="adj2" fmla="val 59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5" descr="podgotovka-k-shko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53340">
            <a:off x="5715008" y="642918"/>
            <a:ext cx="3089448" cy="2057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39800"/>
          </a:xfrm>
        </p:spPr>
        <p:txBody>
          <a:bodyPr/>
          <a:lstStyle/>
          <a:p>
            <a:pPr eaLnBrk="1" hangingPunct="1"/>
            <a:r>
              <a:rPr lang="ru-RU" sz="3600" b="1" i="1" u="sng" dirty="0" smtClean="0">
                <a:solidFill>
                  <a:srgbClr val="00B0F0"/>
                </a:solidFill>
                <a:latin typeface="Monotype Corsiva" pitchFamily="66" charset="0"/>
                <a:cs typeface="Times New Roman" pitchFamily="18" charset="0"/>
              </a:rPr>
              <a:t>                 </a:t>
            </a:r>
            <a:r>
              <a:rPr lang="ru-RU" sz="3600" b="1" i="1" u="sng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Физиологическая готовность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527175"/>
            <a:ext cx="7467600" cy="53308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>
                <a:solidFill>
                  <a:srgbClr val="FFC000"/>
                </a:solidFill>
                <a:cs typeface="Times New Roman" pitchFamily="18" charset="0"/>
              </a:rPr>
              <a:t>1.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Рост, вес, общее состояние здоровья;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2.Анатомо-физиологическая перестройка организма;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3.Качественные и структурные изменения головного мозга;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cs typeface="Times New Roman" pitchFamily="18" charset="0"/>
              </a:rPr>
              <a:t>4.Изменения в протекании нервных процессов;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endParaRPr lang="ru-RU" dirty="0" smtClean="0"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endParaRPr lang="ru-RU" dirty="0" smtClean="0"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>
                <a:cs typeface="Times New Roman" pitchFamily="18" charset="0"/>
              </a:rPr>
              <a:t>        </a:t>
            </a:r>
            <a:r>
              <a:rPr lang="ru-RU" i="1" dirty="0" smtClean="0">
                <a:solidFill>
                  <a:srgbClr val="7030A0"/>
                </a:solidFill>
                <a:cs typeface="Times New Roman" pitchFamily="18" charset="0"/>
              </a:rPr>
              <a:t>формирование волевых качеств, необходимых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i="1" dirty="0" smtClean="0">
                <a:solidFill>
                  <a:srgbClr val="7030A0"/>
                </a:solidFill>
                <a:cs typeface="Times New Roman" pitchFamily="18" charset="0"/>
              </a:rPr>
              <a:t>                           будущему школьнику   </a:t>
            </a:r>
          </a:p>
        </p:txBody>
      </p:sp>
      <p:sp>
        <p:nvSpPr>
          <p:cNvPr id="5" name="Правая фигурная скобка 4"/>
          <p:cNvSpPr/>
          <p:nvPr/>
        </p:nvSpPr>
        <p:spPr>
          <a:xfrm rot="5400000">
            <a:off x="3113087" y="1358901"/>
            <a:ext cx="720725" cy="6445250"/>
          </a:xfrm>
          <a:prstGeom prst="rightBrace">
            <a:avLst>
              <a:gd name="adj1" fmla="val 68525"/>
              <a:gd name="adj2" fmla="val 49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5" descr="kak-horosho-uchitsja-v-shko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1196752"/>
            <a:ext cx="2987824" cy="2575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39800"/>
          </a:xfrm>
        </p:spPr>
        <p:txBody>
          <a:bodyPr/>
          <a:lstStyle/>
          <a:p>
            <a:pPr eaLnBrk="1" hangingPunct="1"/>
            <a:r>
              <a:rPr lang="ru-RU" sz="3600" b="1" i="1" u="sng" dirty="0" smtClean="0">
                <a:solidFill>
                  <a:srgbClr val="00B0F0"/>
                </a:solidFill>
                <a:latin typeface="Monotype Corsiva" pitchFamily="66" charset="0"/>
                <a:cs typeface="Times New Roman" pitchFamily="18" charset="0"/>
              </a:rPr>
              <a:t>                 </a:t>
            </a:r>
            <a:r>
              <a:rPr lang="ru-RU" sz="3600" b="1" i="1" u="sng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Физиологическая готовность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388" y="1527175"/>
            <a:ext cx="7467600" cy="53308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>
                <a:solidFill>
                  <a:srgbClr val="FFC000"/>
                </a:solidFill>
                <a:cs typeface="Times New Roman" pitchFamily="18" charset="0"/>
              </a:rPr>
              <a:t>	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Исследования состояния физического развития детей, страдающих нарушениями зрения, обнаружили некоторое отставание их по сравнению с нормально видящими сверстниками. Они часто физически ослаблены, легче подвергаются простудным и инфекционным заболеваниям. У некоторых детей обнаруживаются нарушения нервного статуса, сколиозы, вялая осанка, нарушение координации движений, плоскостопие.</a:t>
            </a:r>
            <a:endParaRPr lang="ru-RU" dirty="0" smtClean="0">
              <a:solidFill>
                <a:schemeClr val="bg2">
                  <a:lumMod val="25000"/>
                </a:schemeClr>
              </a:solidFill>
              <a:latin typeface="+mj-lt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endParaRPr lang="ru-RU" dirty="0" smtClean="0"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>
                <a:cs typeface="Times New Roman" pitchFamily="18" charset="0"/>
              </a:rPr>
              <a:t>        </a:t>
            </a:r>
            <a:endParaRPr lang="ru-RU" i="1" dirty="0" smtClean="0">
              <a:solidFill>
                <a:srgbClr val="7030A0"/>
              </a:solidFill>
              <a:cs typeface="Times New Roman" pitchFamily="18" charset="0"/>
            </a:endParaRPr>
          </a:p>
        </p:txBody>
      </p:sp>
      <p:pic>
        <p:nvPicPr>
          <p:cNvPr id="6" name="Рисунок 5" descr="kak-horosho-uchitsja-v-shko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56798" y="4800232"/>
            <a:ext cx="2387202" cy="2057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3000319"/>
            <a:ext cx="4629477" cy="3081909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295" endPos="92000" dist="1016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79" y="2022144"/>
            <a:ext cx="3765381" cy="24350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548680"/>
            <a:ext cx="8805941" cy="64633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  <a:scene3d>
              <a:camera prst="obliqueTopRigh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rgbClr val="009900"/>
                </a:solidFill>
              </a:rPr>
              <a:t>ОСНОВНЫЕ ПРАВИЛА </a:t>
            </a:r>
          </a:p>
          <a:p>
            <a:pPr algn="ctr"/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rgbClr val="009900"/>
                </a:solidFill>
              </a:rPr>
              <a:t>ПРИ ВЫПОЛНЕНИИ ЗРИТЕЛЬНОЙ ГИМНАСТИКИ</a:t>
            </a:r>
            <a:endParaRPr lang="ru-RU" b="1" dirty="0">
              <a:ln>
                <a:solidFill>
                  <a:srgbClr val="92D050"/>
                </a:solidFill>
              </a:ln>
              <a:solidFill>
                <a:srgbClr val="0099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1525434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C000"/>
              </a:buClr>
              <a:buFont typeface="Wingdings" pitchFamily="2" charset="2"/>
              <a:buChar char="q"/>
            </a:pPr>
            <a:r>
              <a:rPr lang="ru-RU" dirty="0">
                <a:solidFill>
                  <a:srgbClr val="002060"/>
                </a:solidFill>
              </a:rPr>
              <a:t>- </a:t>
            </a:r>
            <a:r>
              <a:rPr lang="ru-RU" sz="2000" dirty="0">
                <a:solidFill>
                  <a:srgbClr val="002060"/>
                </a:solidFill>
              </a:rPr>
              <a:t>всегда снимать очки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2132856"/>
            <a:ext cx="6237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C000"/>
              </a:buClr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</a:rPr>
              <a:t>- сидеть (стоять) прямо, опустить и расслабить</a:t>
            </a:r>
          </a:p>
          <a:p>
            <a:pPr>
              <a:buClr>
                <a:srgbClr val="FFC000"/>
              </a:buClr>
            </a:pP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      плечи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2996952"/>
            <a:ext cx="5472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C000"/>
              </a:buClr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</a:rPr>
              <a:t>- следить за дыханием, дышать глубоко </a:t>
            </a:r>
          </a:p>
          <a:p>
            <a:pPr>
              <a:buClr>
                <a:srgbClr val="FFC000"/>
              </a:buClr>
            </a:pP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      и равномерно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3861048"/>
            <a:ext cx="55989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C000"/>
              </a:buClr>
              <a:buFont typeface="Wingdings" pitchFamily="2" charset="2"/>
              <a:buChar char="q"/>
            </a:pPr>
            <a:r>
              <a:rPr lang="ru-RU" sz="2000" dirty="0">
                <a:solidFill>
                  <a:srgbClr val="002060"/>
                </a:solidFill>
              </a:rPr>
              <a:t>- все внимание сосредоточить на глазах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544" y="4457215"/>
            <a:ext cx="87726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FFC000"/>
              </a:buClr>
              <a:buFont typeface="Wingdings" pitchFamily="2" charset="2"/>
              <a:buChar char="q"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- </a:t>
            </a:r>
            <a:r>
              <a:rPr lang="ru-RU" sz="2000" dirty="0">
                <a:solidFill>
                  <a:srgbClr val="002060"/>
                </a:solidFill>
              </a:rPr>
              <a:t>после выполнения упражнения хорошо потянуться и часто </a:t>
            </a:r>
            <a:endParaRPr lang="ru-RU" sz="2000" dirty="0" smtClean="0">
              <a:solidFill>
                <a:srgbClr val="002060"/>
              </a:solidFill>
            </a:endParaRPr>
          </a:p>
          <a:p>
            <a:pPr>
              <a:buClr>
                <a:srgbClr val="FFC000"/>
              </a:buClr>
            </a:pP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       поморгать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5517232"/>
            <a:ext cx="8533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C000"/>
              </a:buClr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2060"/>
                </a:solidFill>
              </a:rPr>
              <a:t>- Выполнять гимнастику для глаз необходимо начинать с </a:t>
            </a:r>
            <a:r>
              <a:rPr lang="ru-RU" sz="2000" dirty="0">
                <a:solidFill>
                  <a:srgbClr val="002060"/>
                </a:solidFill>
              </a:rPr>
              <a:t>2-х </a:t>
            </a:r>
            <a:r>
              <a:rPr lang="ru-RU" sz="2000" dirty="0" smtClean="0">
                <a:solidFill>
                  <a:srgbClr val="002060"/>
                </a:solidFill>
              </a:rPr>
              <a:t>лет,</a:t>
            </a:r>
          </a:p>
          <a:p>
            <a:r>
              <a:rPr lang="ru-RU" sz="2000" dirty="0" smtClean="0">
                <a:solidFill>
                  <a:srgbClr val="002060"/>
                </a:solidFill>
              </a:rPr>
              <a:t>        несколько раз в день </a:t>
            </a:r>
            <a:r>
              <a:rPr lang="ru-RU" sz="2000" dirty="0">
                <a:solidFill>
                  <a:srgbClr val="002060"/>
                </a:solidFill>
              </a:rPr>
              <a:t>по 3-5 минут.</a:t>
            </a:r>
          </a:p>
        </p:txBody>
      </p:sp>
    </p:spTree>
    <p:extLst>
      <p:ext uri="{BB962C8B-B14F-4D97-AF65-F5344CB8AC3E}">
        <p14:creationId xmlns:p14="http://schemas.microsoft.com/office/powerpoint/2010/main" xmlns="" val="711318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50"/>
          </a:xfrm>
        </p:spPr>
        <p:txBody>
          <a:bodyPr/>
          <a:lstStyle/>
          <a:p>
            <a:pPr eaLnBrk="1" hangingPunct="1"/>
            <a:r>
              <a:rPr lang="ru-RU" sz="36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3200" b="1" i="1" u="sng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Готовность родителей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1075"/>
            <a:ext cx="7467600" cy="554513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/>
              <a:t>   </a:t>
            </a:r>
            <a:r>
              <a:rPr lang="ru-RU" sz="2400" dirty="0" smtClean="0">
                <a:solidFill>
                  <a:srgbClr val="002060"/>
                </a:solidFill>
              </a:rPr>
              <a:t>-все время поддерживать ребенка;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smtClean="0"/>
              <a:t>  </a:t>
            </a:r>
            <a:r>
              <a:rPr lang="ru-RU" sz="2400" dirty="0" smtClean="0">
                <a:solidFill>
                  <a:srgbClr val="00B050"/>
                </a:solidFill>
              </a:rPr>
              <a:t>- научиться сопереживать с ребёнком тяжёлые моменты;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smtClean="0"/>
              <a:t>  </a:t>
            </a:r>
            <a:r>
              <a:rPr lang="ru-RU" sz="2400" dirty="0" smtClean="0">
                <a:solidFill>
                  <a:srgbClr val="C00000"/>
                </a:solidFill>
              </a:rPr>
              <a:t>- удержаться   от замечаний и претензий;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 -относится  к ребёнку крайне деликатно;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rgbClr val="0070C0"/>
                </a:solidFill>
              </a:rPr>
              <a:t> -много разговаривать, искренне интересоваться  мыслями маленького школьника, его чувствами, а не только тем, сделал ли он уроки и что ел на обед;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sz="2400" dirty="0" smtClean="0"/>
              <a:t>  </a:t>
            </a:r>
            <a:r>
              <a:rPr lang="ru-RU" sz="2400" dirty="0" smtClean="0">
                <a:solidFill>
                  <a:srgbClr val="FF0000"/>
                </a:solidFill>
              </a:rPr>
              <a:t>- относится с уважением к педагогу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/>
              <a:t>                                 </a:t>
            </a:r>
            <a:br>
              <a:rPr lang="ru-RU" dirty="0" smtClean="0"/>
            </a:br>
            <a:endParaRPr lang="ru-RU" dirty="0" smtClean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"/>
              <a:buNone/>
              <a:defRPr/>
            </a:pPr>
            <a:r>
              <a:rPr lang="ru-RU" dirty="0" smtClean="0">
                <a:solidFill>
                  <a:srgbClr val="7030A0"/>
                </a:solidFill>
              </a:rPr>
              <a:t>   </a:t>
            </a:r>
            <a:r>
              <a:rPr lang="ru-RU" i="1" dirty="0" smtClean="0">
                <a:solidFill>
                  <a:srgbClr val="7030A0"/>
                </a:solidFill>
              </a:rPr>
              <a:t>все сложности ребенок сможет преодолеть   достаточно быстро и легко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214563" y="4643438"/>
            <a:ext cx="2717800" cy="5143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6" name="Рисунок 5" descr="ребенок-школа.jpg"/>
          <p:cNvPicPr>
            <a:picLocks noChangeAspect="1"/>
          </p:cNvPicPr>
          <p:nvPr/>
        </p:nvPicPr>
        <p:blipFill>
          <a:blip r:embed="rId2" cstate="print"/>
          <a:srcRect l="20000" t="7176" r="12499"/>
          <a:stretch>
            <a:fillRect/>
          </a:stretch>
        </p:blipFill>
        <p:spPr>
          <a:xfrm>
            <a:off x="6770586" y="1142984"/>
            <a:ext cx="208769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1044</TotalTime>
  <Words>458</Words>
  <Application>Microsoft Office PowerPoint</Application>
  <PresentationFormat>Экран (4:3)</PresentationFormat>
  <Paragraphs>141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Слайд 1</vt:lpstr>
      <vt:lpstr>Слайд 2</vt:lpstr>
      <vt:lpstr>              Готовность  к   школе</vt:lpstr>
      <vt:lpstr>Мотивационная (личностная) готовность</vt:lpstr>
      <vt:lpstr>                    Эмоционально- волевая готовность.</vt:lpstr>
      <vt:lpstr>          Коммуникативная готовность</vt:lpstr>
      <vt:lpstr>        Интеллектуальная готовность ребенка к школе </vt:lpstr>
      <vt:lpstr> Мышление</vt:lpstr>
      <vt:lpstr> Память, внимание</vt:lpstr>
      <vt:lpstr> Воображение</vt:lpstr>
      <vt:lpstr>   Речевая готовность</vt:lpstr>
      <vt:lpstr>                 Физиологическая готовность</vt:lpstr>
      <vt:lpstr>                 Физиологическая готовность</vt:lpstr>
      <vt:lpstr>Слайд 14</vt:lpstr>
      <vt:lpstr>                 Готовность родителей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Готовность ребёнка к школе</dc:title>
  <dc:creator>Юрий</dc:creator>
  <cp:lastModifiedBy>user</cp:lastModifiedBy>
  <cp:revision>150</cp:revision>
  <dcterms:created xsi:type="dcterms:W3CDTF">2009-01-25T06:26:48Z</dcterms:created>
  <dcterms:modified xsi:type="dcterms:W3CDTF">2018-10-09T18:15:54Z</dcterms:modified>
</cp:coreProperties>
</file>