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sldIdLst>
    <p:sldId id="256" r:id="rId2"/>
    <p:sldId id="265" r:id="rId3"/>
    <p:sldId id="266" r:id="rId4"/>
    <p:sldId id="287" r:id="rId5"/>
    <p:sldId id="267" r:id="rId6"/>
    <p:sldId id="289" r:id="rId7"/>
    <p:sldId id="308" r:id="rId8"/>
    <p:sldId id="309" r:id="rId9"/>
    <p:sldId id="310" r:id="rId10"/>
    <p:sldId id="311" r:id="rId11"/>
    <p:sldId id="321" r:id="rId12"/>
    <p:sldId id="323" r:id="rId13"/>
    <p:sldId id="324" r:id="rId14"/>
    <p:sldId id="325" r:id="rId15"/>
    <p:sldId id="312" r:id="rId16"/>
    <p:sldId id="315" r:id="rId17"/>
    <p:sldId id="322" r:id="rId18"/>
    <p:sldId id="314" r:id="rId19"/>
    <p:sldId id="318" r:id="rId20"/>
    <p:sldId id="319" r:id="rId21"/>
    <p:sldId id="320" r:id="rId22"/>
    <p:sldId id="299" r:id="rId23"/>
    <p:sldId id="300" r:id="rId24"/>
    <p:sldId id="301" r:id="rId25"/>
    <p:sldId id="302" r:id="rId26"/>
    <p:sldId id="303" r:id="rId27"/>
    <p:sldId id="304" r:id="rId28"/>
    <p:sldId id="305" r:id="rId29"/>
    <p:sldId id="326" r:id="rId30"/>
    <p:sldId id="294" r:id="rId31"/>
    <p:sldId id="298" r:id="rId32"/>
    <p:sldId id="295" r:id="rId33"/>
    <p:sldId id="297" r:id="rId34"/>
    <p:sldId id="283" r:id="rId35"/>
    <p:sldId id="293" r:id="rId36"/>
    <p:sldId id="284" r:id="rId3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99"/>
    <a:srgbClr val="FF00FF"/>
    <a:srgbClr val="3333CC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6985" autoAdjust="0"/>
    <p:restoredTop sz="94660"/>
  </p:normalViewPr>
  <p:slideViewPr>
    <p:cSldViewPr>
      <p:cViewPr varScale="1">
        <p:scale>
          <a:sx n="66" d="100"/>
          <a:sy n="66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F47E84-5747-4891-880F-3250A7178906}" type="datetimeFigureOut">
              <a:rPr lang="ru-RU" smtClean="0"/>
              <a:pPr/>
              <a:t>05.09.2018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DA3CDB-F4F0-4847-AE0D-6F13EE77331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27817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BDC9D-0A11-4337-A589-90CFDCD4593C}" type="datetimeFigureOut">
              <a:rPr lang="ru-RU" smtClean="0"/>
              <a:pPr/>
              <a:t>05.09.2018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FA57BA-828B-4462-8F17-94DD429038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617535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BDC9D-0A11-4337-A589-90CFDCD4593C}" type="datetimeFigureOut">
              <a:rPr lang="ru-RU" smtClean="0"/>
              <a:pPr/>
              <a:t>05.09.2018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FA57BA-828B-4462-8F17-94DD429038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940464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BDC9D-0A11-4337-A589-90CFDCD4593C}" type="datetimeFigureOut">
              <a:rPr lang="ru-RU" smtClean="0"/>
              <a:pPr/>
              <a:t>05.09.2018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FA57BA-828B-4462-8F17-94DD429038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189227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BDC9D-0A11-4337-A589-90CFDCD4593C}" type="datetimeFigureOut">
              <a:rPr lang="ru-RU" smtClean="0"/>
              <a:pPr/>
              <a:t>05.09.2018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FA57BA-828B-4462-8F17-94DD429038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444027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BDC9D-0A11-4337-A589-90CFDCD4593C}" type="datetimeFigureOut">
              <a:rPr lang="ru-RU" smtClean="0"/>
              <a:pPr/>
              <a:t>05.09.2018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FA57BA-828B-4462-8F17-94DD429038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716584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BDC9D-0A11-4337-A589-90CFDCD4593C}" type="datetimeFigureOut">
              <a:rPr lang="ru-RU" smtClean="0"/>
              <a:pPr/>
              <a:t>05.09.2018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FA57BA-828B-4462-8F17-94DD429038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541072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BDC9D-0A11-4337-A589-90CFDCD4593C}" type="datetimeFigureOut">
              <a:rPr lang="ru-RU" smtClean="0"/>
              <a:pPr/>
              <a:t>05.09.2018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FA57BA-828B-4462-8F17-94DD429038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869427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BDC9D-0A11-4337-A589-90CFDCD4593C}" type="datetimeFigureOut">
              <a:rPr lang="ru-RU" smtClean="0"/>
              <a:pPr/>
              <a:t>05.09.2018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FA57BA-828B-4462-8F17-94DD429038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311210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BDC9D-0A11-4337-A589-90CFDCD4593C}" type="datetimeFigureOut">
              <a:rPr lang="ru-RU" smtClean="0"/>
              <a:pPr/>
              <a:t>05.09.2018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FA57BA-828B-4462-8F17-94DD429038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173828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BDC9D-0A11-4337-A589-90CFDCD4593C}" type="datetimeFigureOut">
              <a:rPr lang="ru-RU" smtClean="0"/>
              <a:pPr/>
              <a:t>05.09.2018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FA57BA-828B-4462-8F17-94DD429038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146066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BDC9D-0A11-4337-A589-90CFDCD4593C}" type="datetimeFigureOut">
              <a:rPr lang="ru-RU" smtClean="0"/>
              <a:pPr/>
              <a:t>05.09.2018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FA57BA-828B-4462-8F17-94DD429038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250780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DBDC9D-0A11-4337-A589-90CFDCD4593C}" type="datetimeFigureOut">
              <a:rPr lang="ru-RU" smtClean="0"/>
              <a:pPr/>
              <a:t>05.09.2018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FA57BA-828B-4462-8F17-94DD429038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961816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2.png"/><Relationship Id="rId7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Relationship Id="rId9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gif"/><Relationship Id="rId3" Type="http://schemas.openxmlformats.org/officeDocument/2006/relationships/image" Target="../media/image2.png"/><Relationship Id="rId7" Type="http://schemas.openxmlformats.org/officeDocument/2006/relationships/image" Target="../media/image1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2.png"/><Relationship Id="rId7" Type="http://schemas.openxmlformats.org/officeDocument/2006/relationships/image" Target="../media/image2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Relationship Id="rId9" Type="http://schemas.openxmlformats.org/officeDocument/2006/relationships/image" Target="../media/image2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openxmlformats.org/officeDocument/2006/relationships/image" Target="../media/image2.png"/><Relationship Id="rId7" Type="http://schemas.openxmlformats.org/officeDocument/2006/relationships/image" Target="../media/image3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Relationship Id="rId9" Type="http://schemas.openxmlformats.org/officeDocument/2006/relationships/image" Target="../media/image36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eg"/><Relationship Id="rId3" Type="http://schemas.openxmlformats.org/officeDocument/2006/relationships/image" Target="../media/image2.png"/><Relationship Id="rId7" Type="http://schemas.openxmlformats.org/officeDocument/2006/relationships/image" Target="../media/image40.jpeg"/><Relationship Id="rId12" Type="http://schemas.openxmlformats.org/officeDocument/2006/relationships/image" Target="../media/image4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jpeg"/><Relationship Id="rId11" Type="http://schemas.openxmlformats.org/officeDocument/2006/relationships/image" Target="../media/image44.jpeg"/><Relationship Id="rId5" Type="http://schemas.openxmlformats.org/officeDocument/2006/relationships/image" Target="../media/image38.jpeg"/><Relationship Id="rId10" Type="http://schemas.openxmlformats.org/officeDocument/2006/relationships/image" Target="../media/image43.jpeg"/><Relationship Id="rId4" Type="http://schemas.openxmlformats.org/officeDocument/2006/relationships/image" Target="../media/image37.jpeg"/><Relationship Id="rId9" Type="http://schemas.openxmlformats.org/officeDocument/2006/relationships/image" Target="../media/image42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jpeg"/><Relationship Id="rId3" Type="http://schemas.openxmlformats.org/officeDocument/2006/relationships/image" Target="../media/image2.png"/><Relationship Id="rId7" Type="http://schemas.openxmlformats.org/officeDocument/2006/relationships/image" Target="../media/image4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8.jpeg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jpeg"/><Relationship Id="rId3" Type="http://schemas.openxmlformats.org/officeDocument/2006/relationships/image" Target="../media/image2.png"/><Relationship Id="rId7" Type="http://schemas.openxmlformats.org/officeDocument/2006/relationships/image" Target="../media/image5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3.jpeg"/><Relationship Id="rId5" Type="http://schemas.openxmlformats.org/officeDocument/2006/relationships/image" Target="../media/image52.jpeg"/><Relationship Id="rId4" Type="http://schemas.openxmlformats.org/officeDocument/2006/relationships/image" Target="../media/image51.jpeg"/><Relationship Id="rId9" Type="http://schemas.openxmlformats.org/officeDocument/2006/relationships/image" Target="../media/image56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jpeg"/><Relationship Id="rId3" Type="http://schemas.openxmlformats.org/officeDocument/2006/relationships/image" Target="../media/image2.png"/><Relationship Id="rId7" Type="http://schemas.openxmlformats.org/officeDocument/2006/relationships/image" Target="../media/image6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9.jpeg"/><Relationship Id="rId5" Type="http://schemas.openxmlformats.org/officeDocument/2006/relationships/image" Target="../media/image58.jpeg"/><Relationship Id="rId4" Type="http://schemas.openxmlformats.org/officeDocument/2006/relationships/image" Target="../media/image57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jpeg"/><Relationship Id="rId3" Type="http://schemas.openxmlformats.org/officeDocument/2006/relationships/image" Target="../media/image2.png"/><Relationship Id="rId7" Type="http://schemas.openxmlformats.org/officeDocument/2006/relationships/image" Target="../media/image6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4.jpeg"/><Relationship Id="rId5" Type="http://schemas.openxmlformats.org/officeDocument/2006/relationships/image" Target="../media/image63.jpeg"/><Relationship Id="rId4" Type="http://schemas.openxmlformats.org/officeDocument/2006/relationships/image" Target="../media/image62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jpeg"/><Relationship Id="rId3" Type="http://schemas.openxmlformats.org/officeDocument/2006/relationships/image" Target="../media/image2.png"/><Relationship Id="rId7" Type="http://schemas.openxmlformats.org/officeDocument/2006/relationships/image" Target="../media/image7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9.jpeg"/><Relationship Id="rId5" Type="http://schemas.openxmlformats.org/officeDocument/2006/relationships/image" Target="../media/image68.jpeg"/><Relationship Id="rId4" Type="http://schemas.openxmlformats.org/officeDocument/2006/relationships/image" Target="../media/image67.jpeg"/><Relationship Id="rId9" Type="http://schemas.openxmlformats.org/officeDocument/2006/relationships/image" Target="../media/image72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jpeg"/><Relationship Id="rId3" Type="http://schemas.openxmlformats.org/officeDocument/2006/relationships/image" Target="../media/image2.png"/><Relationship Id="rId7" Type="http://schemas.openxmlformats.org/officeDocument/2006/relationships/image" Target="../media/image7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5.jpeg"/><Relationship Id="rId5" Type="http://schemas.openxmlformats.org/officeDocument/2006/relationships/image" Target="../media/image74.jpeg"/><Relationship Id="rId4" Type="http://schemas.openxmlformats.org/officeDocument/2006/relationships/image" Target="../media/image73.jpeg"/><Relationship Id="rId9" Type="http://schemas.openxmlformats.org/officeDocument/2006/relationships/image" Target="../media/image78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8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1.jpeg"/><Relationship Id="rId5" Type="http://schemas.openxmlformats.org/officeDocument/2006/relationships/image" Target="../media/image80.jpeg"/><Relationship Id="rId4" Type="http://schemas.openxmlformats.org/officeDocument/2006/relationships/image" Target="../media/image79.jpe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jpeg"/><Relationship Id="rId3" Type="http://schemas.openxmlformats.org/officeDocument/2006/relationships/image" Target="../media/image2.png"/><Relationship Id="rId7" Type="http://schemas.openxmlformats.org/officeDocument/2006/relationships/image" Target="../media/image8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5.jpeg"/><Relationship Id="rId5" Type="http://schemas.openxmlformats.org/officeDocument/2006/relationships/image" Target="../media/image84.jpeg"/><Relationship Id="rId4" Type="http://schemas.openxmlformats.org/officeDocument/2006/relationships/image" Target="../media/image83.jpe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jpeg"/><Relationship Id="rId3" Type="http://schemas.openxmlformats.org/officeDocument/2006/relationships/image" Target="../media/image2.png"/><Relationship Id="rId7" Type="http://schemas.openxmlformats.org/officeDocument/2006/relationships/image" Target="../media/image9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0.jpeg"/><Relationship Id="rId5" Type="http://schemas.openxmlformats.org/officeDocument/2006/relationships/image" Target="../media/image89.jpeg"/><Relationship Id="rId4" Type="http://schemas.openxmlformats.org/officeDocument/2006/relationships/image" Target="../media/image88.jpeg"/><Relationship Id="rId9" Type="http://schemas.openxmlformats.org/officeDocument/2006/relationships/image" Target="../media/image93.jpe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8.jpeg"/><Relationship Id="rId3" Type="http://schemas.openxmlformats.org/officeDocument/2006/relationships/image" Target="../media/image2.png"/><Relationship Id="rId7" Type="http://schemas.openxmlformats.org/officeDocument/2006/relationships/image" Target="../media/image9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6.jpeg"/><Relationship Id="rId5" Type="http://schemas.openxmlformats.org/officeDocument/2006/relationships/image" Target="../media/image95.jpeg"/><Relationship Id="rId4" Type="http://schemas.openxmlformats.org/officeDocument/2006/relationships/image" Target="../media/image94.jpeg"/><Relationship Id="rId9" Type="http://schemas.openxmlformats.org/officeDocument/2006/relationships/image" Target="../media/image99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4.jpeg"/><Relationship Id="rId3" Type="http://schemas.openxmlformats.org/officeDocument/2006/relationships/image" Target="../media/image2.png"/><Relationship Id="rId7" Type="http://schemas.openxmlformats.org/officeDocument/2006/relationships/image" Target="../media/image10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2.jpeg"/><Relationship Id="rId5" Type="http://schemas.openxmlformats.org/officeDocument/2006/relationships/image" Target="../media/image101.jpeg"/><Relationship Id="rId10" Type="http://schemas.openxmlformats.org/officeDocument/2006/relationships/image" Target="../media/image106.jpeg"/><Relationship Id="rId4" Type="http://schemas.openxmlformats.org/officeDocument/2006/relationships/image" Target="../media/image100.jpeg"/><Relationship Id="rId9" Type="http://schemas.openxmlformats.org/officeDocument/2006/relationships/image" Target="../media/image105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7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0.jpeg"/><Relationship Id="rId5" Type="http://schemas.openxmlformats.org/officeDocument/2006/relationships/image" Target="../media/image109.jpeg"/><Relationship Id="rId4" Type="http://schemas.openxmlformats.org/officeDocument/2006/relationships/image" Target="../media/image108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3.jpeg"/><Relationship Id="rId4" Type="http://schemas.openxmlformats.org/officeDocument/2006/relationships/image" Target="../media/image112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1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6.jpeg"/><Relationship Id="rId5" Type="http://schemas.openxmlformats.org/officeDocument/2006/relationships/image" Target="../media/image115.jpeg"/><Relationship Id="rId4" Type="http://schemas.openxmlformats.org/officeDocument/2006/relationships/image" Target="../media/image114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2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0.jpeg"/><Relationship Id="rId5" Type="http://schemas.openxmlformats.org/officeDocument/2006/relationships/image" Target="../media/image119.jpeg"/><Relationship Id="rId4" Type="http://schemas.openxmlformats.org/officeDocument/2006/relationships/image" Target="../media/image118.jpe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39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907704" y="3426984"/>
            <a:ext cx="6192786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точки «Метеостанция»</a:t>
            </a:r>
          </a:p>
          <a:p>
            <a:pPr algn="r"/>
            <a: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экологической тропинке.</a:t>
            </a:r>
          </a:p>
          <a:p>
            <a:pPr algn="r"/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Воспитатель: Суворова Наталья</a:t>
            </a:r>
          </a:p>
          <a:p>
            <a:pPr algn="r"/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Васильевна.</a:t>
            </a:r>
          </a:p>
          <a:p>
            <a:endParaRPr lang="ru-RU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4032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683568" y="332656"/>
            <a:ext cx="820891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Муниципальное бюджетное дошкольное образовательное учреждение детский сад №10 « Белочка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pPr algn="ctr"/>
            <a:endParaRPr lang="ru-RU" sz="2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0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0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0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0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одзаголовок 2"/>
          <p:cNvSpPr txBox="1">
            <a:spLocks/>
          </p:cNvSpPr>
          <p:nvPr/>
        </p:nvSpPr>
        <p:spPr>
          <a:xfrm>
            <a:off x="432049" y="1214422"/>
            <a:ext cx="7884368" cy="5454939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lnSpc>
                <a:spcPct val="115000"/>
              </a:lnSpc>
            </a:pPr>
            <a:r>
              <a:rPr lang="ru-RU" sz="4500" b="1" kern="1800" dirty="0">
                <a:solidFill>
                  <a:srgbClr val="CC0099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Информационно – исследовательский проект </a:t>
            </a:r>
            <a:r>
              <a:rPr lang="ru-RU" sz="4500" b="1" dirty="0">
                <a:solidFill>
                  <a:srgbClr val="CC0099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 детьми старшего дошкольного возраста</a:t>
            </a:r>
            <a:endParaRPr lang="ru-RU" sz="4500" dirty="0">
              <a:solidFill>
                <a:srgbClr val="CC0099"/>
              </a:solidFill>
              <a:latin typeface="Bookman Old Style" panose="020506040505050202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>
              <a:lnSpc>
                <a:spcPct val="115000"/>
              </a:lnSpc>
            </a:pPr>
            <a:r>
              <a:rPr lang="ru-RU" sz="2400" b="1" kern="1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4500" b="1" i="1" dirty="0">
                <a:solidFill>
                  <a:srgbClr val="FF0000"/>
                </a:solidFill>
                <a:latin typeface="Bookman Old Style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4500" b="1" i="1" dirty="0" err="1">
                <a:solidFill>
                  <a:srgbClr val="FF0000"/>
                </a:solidFill>
                <a:latin typeface="Bookman Old Style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Метеоплощадка</a:t>
            </a:r>
            <a:r>
              <a:rPr lang="ru-RU" sz="4500" b="1" i="1" dirty="0">
                <a:solidFill>
                  <a:srgbClr val="FF0000"/>
                </a:solidFill>
                <a:latin typeface="Bookman Old Style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4500" b="1" i="1" dirty="0" smtClean="0">
              <a:solidFill>
                <a:srgbClr val="FF0000"/>
              </a:solidFill>
              <a:latin typeface="Bookman Old Style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4500" b="1" i="1" dirty="0" smtClean="0">
                <a:solidFill>
                  <a:srgbClr val="FF0000"/>
                </a:solidFill>
                <a:latin typeface="Bookman Old Style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4500" b="1" i="1" dirty="0">
                <a:solidFill>
                  <a:srgbClr val="FF0000"/>
                </a:solidFill>
                <a:latin typeface="Bookman Old Style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Мы-юные метеорологи»</a:t>
            </a:r>
            <a:endParaRPr lang="ru-RU" sz="4500" b="1" dirty="0">
              <a:solidFill>
                <a:srgbClr val="FF0000"/>
              </a:solidFill>
              <a:latin typeface="Bookman Old Style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ru-RU" sz="28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>
              <a:defRPr/>
            </a:pPr>
            <a:r>
              <a:rPr lang="ru-RU" sz="29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Подготовила: </a:t>
            </a:r>
          </a:p>
          <a:p>
            <a:pPr algn="r">
              <a:defRPr/>
            </a:pPr>
            <a:r>
              <a:rPr lang="ru-RU" sz="29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воспитатель группы компенсирующей </a:t>
            </a:r>
          </a:p>
          <a:p>
            <a:pPr algn="r">
              <a:defRPr/>
            </a:pPr>
            <a:r>
              <a:rPr lang="ru-RU" sz="29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направленности  для детей с ОНР </a:t>
            </a:r>
          </a:p>
          <a:p>
            <a:pPr algn="r">
              <a:defRPr/>
            </a:pPr>
            <a:r>
              <a:rPr lang="ru-RU" sz="29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Шмырева</a:t>
            </a:r>
            <a:r>
              <a:rPr lang="ru-RU" sz="29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Е.А.  </a:t>
            </a:r>
          </a:p>
          <a:p>
            <a:pPr>
              <a:defRPr/>
            </a:pPr>
            <a:endParaRPr lang="ru-RU" sz="26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ru-RU" sz="29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Городской округ г. Кулебаки</a:t>
            </a:r>
          </a:p>
          <a:p>
            <a:pPr>
              <a:defRPr/>
            </a:pPr>
            <a:r>
              <a:rPr lang="ru-RU" sz="29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2018 года</a:t>
            </a:r>
          </a:p>
          <a:p>
            <a:pPr>
              <a:defRPr/>
            </a:pPr>
            <a:endParaRPr lang="ru-RU" sz="28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61968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8358"/>
            <a:ext cx="9144000" cy="68539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857224" y="500042"/>
            <a:ext cx="557216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4400" b="1" i="1" dirty="0" smtClean="0">
                <a:solidFill>
                  <a:srgbClr val="FF00FF"/>
                </a:solidFill>
                <a:latin typeface="Bookman Old Style" pitchFamily="18" charset="0"/>
                <a:ea typeface="Times New Roman" pitchFamily="18" charset="0"/>
                <a:cs typeface="Times New Roman" pitchFamily="18" charset="0"/>
              </a:rPr>
              <a:t>Проблема: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928662" y="1714488"/>
            <a:ext cx="592933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4800" b="1" i="1" dirty="0" smtClean="0">
                <a:solidFill>
                  <a:schemeClr val="accent2">
                    <a:lumMod val="75000"/>
                  </a:schemeClr>
                </a:solidFill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Для чего нужен прогноз погоды и как его использовать?</a:t>
            </a:r>
          </a:p>
        </p:txBody>
      </p:sp>
    </p:spTree>
    <p:extLst>
      <p:ext uri="{BB962C8B-B14F-4D97-AF65-F5344CB8AC3E}">
        <p14:creationId xmlns:p14="http://schemas.microsoft.com/office/powerpoint/2010/main" xmlns="" val="310391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39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907704" y="3426984"/>
            <a:ext cx="6192786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точки «Метеостанция»</a:t>
            </a:r>
          </a:p>
          <a:p>
            <a:pPr algn="r"/>
            <a: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экологической тропинке.</a:t>
            </a:r>
          </a:p>
          <a:p>
            <a:pPr algn="r"/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Воспитатель: Суворова Наталья</a:t>
            </a:r>
          </a:p>
          <a:p>
            <a:pPr algn="r"/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Васильевна.</a:t>
            </a:r>
          </a:p>
          <a:p>
            <a:endParaRPr lang="ru-RU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214282" y="642918"/>
            <a:ext cx="8215370" cy="41857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i="1" dirty="0" smtClean="0">
                <a:solidFill>
                  <a:srgbClr val="FF00FF"/>
                </a:solidFill>
                <a:latin typeface="Bookman Old Style" pitchFamily="18" charset="0"/>
                <a:cs typeface="Times New Roman" pitchFamily="18" charset="0"/>
              </a:rPr>
              <a:t>Цель проекта:</a:t>
            </a:r>
            <a:r>
              <a:rPr lang="ru-RU" sz="4000" b="1" i="1" dirty="0" smtClean="0">
                <a:solidFill>
                  <a:srgbClr val="CC0099"/>
                </a:solidFill>
                <a:latin typeface="Bookman Old Style" pitchFamily="18" charset="0"/>
                <a:cs typeface="Times New Roman" pitchFamily="18" charset="0"/>
              </a:rPr>
              <a:t> 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4000" b="1" i="1" dirty="0" smtClean="0">
                <a:solidFill>
                  <a:schemeClr val="accent2">
                    <a:lumMod val="75000"/>
                  </a:schemeClr>
                </a:solidFill>
                <a:latin typeface="Bookman Old Style" pitchFamily="18" charset="0"/>
                <a:cs typeface="Times New Roman" pitchFamily="18" charset="0"/>
              </a:rPr>
              <a:t>формирование у детей элементарных представлений о погоде и ее значении в жизни человека</a:t>
            </a:r>
            <a:r>
              <a:rPr lang="ru-RU" sz="4800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800" i="1" dirty="0" smtClean="0">
                <a:latin typeface="Times New Roman" pitchFamily="18" charset="0"/>
                <a:cs typeface="Times New Roman" pitchFamily="18" charset="0"/>
              </a:rPr>
            </a:br>
            <a:endParaRPr lang="ru-RU" sz="4800" i="1" dirty="0"/>
          </a:p>
        </p:txBody>
      </p:sp>
      <p:pic>
        <p:nvPicPr>
          <p:cNvPr id="9" name="Рисунок 8" descr="C:\Documents and Settings\Admin\Мои документы\Проект Метеоплощадкав детском саду2 2018 год\2041629.jpg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00166" y="4071942"/>
            <a:ext cx="3000396" cy="250033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xmlns="" val="4253414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39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907704" y="3426984"/>
            <a:ext cx="6192786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точки «Метеостанция»</a:t>
            </a:r>
          </a:p>
          <a:p>
            <a:pPr algn="r"/>
            <a: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экологической тропинке.</a:t>
            </a:r>
          </a:p>
          <a:p>
            <a:pPr algn="r"/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Воспитатель: Суворова Наталья</a:t>
            </a:r>
          </a:p>
          <a:p>
            <a:pPr algn="r"/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Васильевна.</a:t>
            </a:r>
          </a:p>
          <a:p>
            <a:endParaRPr lang="ru-RU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357158" y="428604"/>
            <a:ext cx="8501122" cy="53860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4400" b="1" i="1" dirty="0" smtClean="0">
                <a:solidFill>
                  <a:srgbClr val="FF00FF"/>
                </a:solidFill>
                <a:latin typeface="Bookman Old Style" pitchFamily="18" charset="0"/>
                <a:cs typeface="Times New Roman" pitchFamily="18" charset="0"/>
              </a:rPr>
              <a:t>Задачи: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latin typeface="Bookman Old Style" pitchFamily="18" charset="0"/>
                <a:cs typeface="Times New Roman" pitchFamily="18" charset="0"/>
              </a:rPr>
              <a:t>1. </a:t>
            </a:r>
            <a:r>
              <a:rPr lang="ru-RU" sz="2000" b="1" i="1" dirty="0" smtClean="0">
                <a:solidFill>
                  <a:schemeClr val="accent2">
                    <a:lumMod val="75000"/>
                  </a:schemeClr>
                </a:solidFill>
                <a:latin typeface="Bookman Old Style" pitchFamily="18" charset="0"/>
              </a:rPr>
              <a:t>Познакомить с профессией метеоролога; формировать представления о значении погоды в жизни человека, растительного и животного мира (народные приметы о погоде);</a:t>
            </a:r>
          </a:p>
          <a:p>
            <a:pPr lvl="0"/>
            <a:r>
              <a:rPr lang="ru-RU" sz="2000" b="1" i="1" dirty="0" smtClean="0">
                <a:solidFill>
                  <a:schemeClr val="accent2">
                    <a:lumMod val="75000"/>
                  </a:schemeClr>
                </a:solidFill>
                <a:latin typeface="Bookman Old Style" pitchFamily="18" charset="0"/>
              </a:rPr>
              <a:t>2. Познакомить детей с приборами — помощниками: термометром, барометром, флюгером, дождемером, ветряным рукавом, солнечными часами; </a:t>
            </a:r>
          </a:p>
          <a:p>
            <a:pPr lvl="0"/>
            <a:r>
              <a:rPr lang="ru-RU" sz="2000" b="1" i="1" dirty="0" smtClean="0">
                <a:solidFill>
                  <a:schemeClr val="accent2">
                    <a:lumMod val="75000"/>
                  </a:schemeClr>
                </a:solidFill>
                <a:latin typeface="Bookman Old Style" pitchFamily="18" charset="0"/>
              </a:rPr>
              <a:t>3. Стимулировать познавательную активность детей, создавая условия для исследовательской деятельности;</a:t>
            </a:r>
          </a:p>
          <a:p>
            <a:pPr lvl="0"/>
            <a:r>
              <a:rPr lang="ru-RU" sz="2000" b="1" i="1" dirty="0" smtClean="0">
                <a:solidFill>
                  <a:schemeClr val="accent2">
                    <a:lumMod val="75000"/>
                  </a:schemeClr>
                </a:solidFill>
                <a:latin typeface="Bookman Old Style" pitchFamily="18" charset="0"/>
              </a:rPr>
              <a:t>4. Развивать мыслительные операции, умение устанавливать причинно — следственные связи, делать выводы;</a:t>
            </a:r>
          </a:p>
          <a:p>
            <a:pPr lvl="0"/>
            <a:r>
              <a:rPr lang="ru-RU" sz="2000" b="1" i="1" dirty="0" smtClean="0">
                <a:solidFill>
                  <a:schemeClr val="accent2">
                    <a:lumMod val="75000"/>
                  </a:schemeClr>
                </a:solidFill>
                <a:latin typeface="Bookman Old Style" pitchFamily="18" charset="0"/>
              </a:rPr>
              <a:t>5. Воспитывать аккуратность в работе, испытывать радость от экспериментирования, открывая новое.</a:t>
            </a:r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xmlns="" val="4253414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39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907704" y="3426984"/>
            <a:ext cx="6192786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точки «Метеостанция»</a:t>
            </a:r>
          </a:p>
          <a:p>
            <a:pPr algn="r"/>
            <a: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экологической тропинке.</a:t>
            </a:r>
          </a:p>
          <a:p>
            <a:pPr algn="r"/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Воспитатель: Суворова Наталья</a:t>
            </a:r>
          </a:p>
          <a:p>
            <a:pPr algn="r"/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Васильевна.</a:t>
            </a:r>
          </a:p>
          <a:p>
            <a:endParaRPr lang="ru-RU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95536" y="841661"/>
            <a:ext cx="242374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1000100" y="357167"/>
            <a:ext cx="585790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i="1" dirty="0" smtClean="0">
                <a:solidFill>
                  <a:srgbClr val="FF00FF"/>
                </a:solidFill>
                <a:latin typeface="Bookman Old Style" pitchFamily="18" charset="0"/>
                <a:cs typeface="Times New Roman" pitchFamily="18" charset="0"/>
              </a:rPr>
              <a:t>Гипотеза:</a:t>
            </a:r>
            <a:br>
              <a:rPr lang="ru-RU" sz="4400" b="1" i="1" dirty="0" smtClean="0">
                <a:solidFill>
                  <a:srgbClr val="FF00FF"/>
                </a:solidFill>
                <a:latin typeface="Bookman Old Style" pitchFamily="18" charset="0"/>
                <a:cs typeface="Times New Roman" pitchFamily="18" charset="0"/>
              </a:rPr>
            </a:br>
            <a:endParaRPr lang="ru-RU" sz="4400" b="1" i="1" dirty="0">
              <a:solidFill>
                <a:srgbClr val="FF00FF"/>
              </a:solidFill>
              <a:latin typeface="Bookman Old Style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285720" y="1214422"/>
            <a:ext cx="7286676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ru-RU" sz="2400" b="1" i="1" dirty="0" smtClean="0">
                <a:solidFill>
                  <a:schemeClr val="accent2">
                    <a:lumMod val="75000"/>
                  </a:schemeClr>
                </a:solidFill>
                <a:latin typeface="Bookman Old Style" pitchFamily="18" charset="0"/>
                <a:cs typeface="Times New Roman" pitchFamily="18" charset="0"/>
              </a:rPr>
              <a:t>знакомый старшим дошкольникам процесс наблюдения за явлениями погоды можно сделать значительно более интересным, оборудовав на территории дошкольного учреждения элементарную метеорологическую площадку;</a:t>
            </a:r>
          </a:p>
          <a:p>
            <a:pPr>
              <a:buFont typeface="Wingdings" pitchFamily="2" charset="2"/>
              <a:buChar char="v"/>
            </a:pPr>
            <a:r>
              <a:rPr lang="ru-RU" sz="2400" b="1" i="1" dirty="0" smtClean="0">
                <a:solidFill>
                  <a:schemeClr val="accent2">
                    <a:lumMod val="75000"/>
                  </a:schemeClr>
                </a:solidFill>
                <a:latin typeface="Bookman Old Style" pitchFamily="18" charset="0"/>
                <a:cs typeface="Times New Roman" pitchFamily="18" charset="0"/>
              </a:rPr>
              <a:t>занятия юных метеорологов, которые дети воспринимают как новую интересную ролевую игру, помогут познакомить их с метеорологическими приборами и способами их применения на практике.</a:t>
            </a:r>
          </a:p>
        </p:txBody>
      </p:sp>
    </p:spTree>
    <p:extLst>
      <p:ext uri="{BB962C8B-B14F-4D97-AF65-F5344CB8AC3E}">
        <p14:creationId xmlns:p14="http://schemas.microsoft.com/office/powerpoint/2010/main" xmlns="" val="3027295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39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907704" y="3426984"/>
            <a:ext cx="6192786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точки «Метеостанция»</a:t>
            </a:r>
          </a:p>
          <a:p>
            <a:pPr algn="r"/>
            <a: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экологической тропинке.</a:t>
            </a:r>
          </a:p>
          <a:p>
            <a:pPr algn="r"/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Воспитатель: Суворова Наталья</a:t>
            </a:r>
          </a:p>
          <a:p>
            <a:pPr algn="r"/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Васильевна.</a:t>
            </a:r>
          </a:p>
          <a:p>
            <a:endParaRPr lang="ru-RU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95536" y="841661"/>
            <a:ext cx="242374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14282" y="214290"/>
            <a:ext cx="8501122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i="1" dirty="0" smtClean="0">
                <a:solidFill>
                  <a:srgbClr val="FF00FF"/>
                </a:solidFill>
                <a:latin typeface="Bookman Old Style" pitchFamily="18" charset="0"/>
                <a:cs typeface="Times New Roman" pitchFamily="18" charset="0"/>
              </a:rPr>
              <a:t>Предполагаемый результат:</a:t>
            </a:r>
            <a:r>
              <a:rPr lang="ru-RU" sz="4400" b="1" i="1" dirty="0" smtClean="0">
                <a:solidFill>
                  <a:srgbClr val="CC0099"/>
                </a:solidFill>
                <a:latin typeface="Bookman Old Style" pitchFamily="18" charset="0"/>
                <a:cs typeface="Times New Roman" pitchFamily="18" charset="0"/>
              </a:rPr>
              <a:t/>
            </a:r>
            <a:br>
              <a:rPr lang="ru-RU" sz="4400" b="1" i="1" dirty="0" smtClean="0">
                <a:solidFill>
                  <a:srgbClr val="CC0099"/>
                </a:solidFill>
                <a:latin typeface="Bookman Old Style" pitchFamily="18" charset="0"/>
                <a:cs typeface="Times New Roman" pitchFamily="18" charset="0"/>
              </a:rPr>
            </a:br>
            <a:endParaRPr lang="ru-RU" sz="4400" b="1" i="1" dirty="0">
              <a:solidFill>
                <a:srgbClr val="CC0099"/>
              </a:solidFill>
              <a:latin typeface="Bookman Old Style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14282" y="1785926"/>
            <a:ext cx="7858180" cy="3786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2400" b="1" dirty="0" smtClean="0">
                <a:solidFill>
                  <a:srgbClr val="CC0099"/>
                </a:solidFill>
                <a:latin typeface="Bookman Old Style" pitchFamily="18" charset="0"/>
                <a:cs typeface="Times New Roman" pitchFamily="18" charset="0"/>
              </a:rPr>
              <a:t>дети узнают:</a:t>
            </a:r>
          </a:p>
          <a:p>
            <a:pPr>
              <a:buFont typeface="Wingdings" pitchFamily="2" charset="2"/>
              <a:buChar char="v"/>
            </a:pPr>
            <a:r>
              <a:rPr lang="ru-RU" sz="2400" b="1" i="1" dirty="0" smtClean="0">
                <a:solidFill>
                  <a:schemeClr val="accent2">
                    <a:lumMod val="75000"/>
                  </a:schemeClr>
                </a:solidFill>
                <a:latin typeface="Bookman Old Style" pitchFamily="18" charset="0"/>
                <a:cs typeface="Times New Roman" pitchFamily="18" charset="0"/>
              </a:rPr>
              <a:t>о значении погоды в жизни человека;</a:t>
            </a:r>
          </a:p>
          <a:p>
            <a:pPr>
              <a:buFont typeface="Wingdings" pitchFamily="2" charset="2"/>
              <a:buChar char="v"/>
            </a:pPr>
            <a:r>
              <a:rPr lang="ru-RU" sz="2400" b="1" i="1" dirty="0" smtClean="0">
                <a:solidFill>
                  <a:schemeClr val="accent2">
                    <a:lumMod val="75000"/>
                  </a:schemeClr>
                </a:solidFill>
                <a:latin typeface="Bookman Old Style" pitchFamily="18" charset="0"/>
                <a:cs typeface="Times New Roman" pitchFamily="18" charset="0"/>
              </a:rPr>
              <a:t>о профессии метеоролога;</a:t>
            </a:r>
          </a:p>
          <a:p>
            <a:pPr>
              <a:buFont typeface="Wingdings" pitchFamily="2" charset="2"/>
              <a:buChar char="v"/>
            </a:pPr>
            <a:r>
              <a:rPr lang="ru-RU" sz="2400" b="1" i="1" dirty="0" smtClean="0">
                <a:solidFill>
                  <a:schemeClr val="accent2">
                    <a:lumMod val="75000"/>
                  </a:schemeClr>
                </a:solidFill>
                <a:latin typeface="Bookman Old Style" pitchFamily="18" charset="0"/>
                <a:cs typeface="Times New Roman" pitchFamily="18" charset="0"/>
              </a:rPr>
              <a:t>о температуре воздуха, о давлении, о направлении и силе ветра;</a:t>
            </a:r>
          </a:p>
          <a:p>
            <a:pPr>
              <a:buFont typeface="Wingdings" pitchFamily="2" charset="2"/>
              <a:buChar char="v"/>
            </a:pPr>
            <a:r>
              <a:rPr lang="ru-RU" sz="2400" b="1" i="1" dirty="0" smtClean="0">
                <a:solidFill>
                  <a:schemeClr val="accent2">
                    <a:lumMod val="75000"/>
                  </a:schemeClr>
                </a:solidFill>
                <a:latin typeface="Bookman Old Style" pitchFamily="18" charset="0"/>
                <a:cs typeface="Times New Roman" pitchFamily="18" charset="0"/>
              </a:rPr>
              <a:t>о </a:t>
            </a:r>
            <a:r>
              <a:rPr lang="ru-RU" sz="2400" b="1" i="1" dirty="0" err="1" smtClean="0">
                <a:solidFill>
                  <a:schemeClr val="accent2">
                    <a:lumMod val="75000"/>
                  </a:schemeClr>
                </a:solidFill>
                <a:latin typeface="Bookman Old Style" pitchFamily="18" charset="0"/>
                <a:cs typeface="Times New Roman" pitchFamily="18" charset="0"/>
              </a:rPr>
              <a:t>метеоприборах</a:t>
            </a:r>
            <a:r>
              <a:rPr lang="ru-RU" sz="2400" b="1" i="1" dirty="0" smtClean="0">
                <a:solidFill>
                  <a:schemeClr val="accent2">
                    <a:lumMod val="75000"/>
                  </a:schemeClr>
                </a:solidFill>
                <a:latin typeface="Bookman Old Style" pitchFamily="18" charset="0"/>
                <a:cs typeface="Times New Roman" pitchFamily="18" charset="0"/>
              </a:rPr>
              <a:t>;</a:t>
            </a:r>
          </a:p>
          <a:p>
            <a:pPr>
              <a:buNone/>
            </a:pPr>
            <a:r>
              <a:rPr lang="ru-RU" sz="2400" b="1" dirty="0" smtClean="0">
                <a:solidFill>
                  <a:srgbClr val="CC0099"/>
                </a:solidFill>
                <a:latin typeface="Bookman Old Style" pitchFamily="18" charset="0"/>
                <a:cs typeface="Times New Roman" pitchFamily="18" charset="0"/>
              </a:rPr>
              <a:t> дети смогут:</a:t>
            </a:r>
          </a:p>
          <a:p>
            <a:pPr>
              <a:buFont typeface="Wingdings" pitchFamily="2" charset="2"/>
              <a:buChar char="v"/>
            </a:pPr>
            <a:r>
              <a:rPr lang="ru-RU" sz="2400" b="1" i="1" dirty="0" smtClean="0">
                <a:solidFill>
                  <a:schemeClr val="accent2">
                    <a:lumMod val="75000"/>
                  </a:schemeClr>
                </a:solidFill>
                <a:latin typeface="Bookman Old Style" pitchFamily="18" charset="0"/>
                <a:cs typeface="Times New Roman" pitchFamily="18" charset="0"/>
              </a:rPr>
              <a:t>использовать навыки работы с </a:t>
            </a:r>
            <a:r>
              <a:rPr lang="ru-RU" sz="2400" b="1" i="1" dirty="0" err="1" smtClean="0">
                <a:solidFill>
                  <a:schemeClr val="accent2">
                    <a:lumMod val="75000"/>
                  </a:schemeClr>
                </a:solidFill>
                <a:latin typeface="Bookman Old Style" pitchFamily="18" charset="0"/>
                <a:cs typeface="Times New Roman" pitchFamily="18" charset="0"/>
              </a:rPr>
              <a:t>метеоприборами</a:t>
            </a:r>
            <a:r>
              <a:rPr lang="ru-RU" sz="2400" b="1" i="1" dirty="0" smtClean="0">
                <a:solidFill>
                  <a:schemeClr val="accent2">
                    <a:lumMod val="75000"/>
                  </a:schemeClr>
                </a:solidFill>
                <a:latin typeface="Bookman Old Style" pitchFamily="18" charset="0"/>
                <a:cs typeface="Times New Roman" pitchFamily="18" charset="0"/>
              </a:rPr>
              <a:t> для наблюдения за погодой.</a:t>
            </a:r>
          </a:p>
        </p:txBody>
      </p:sp>
    </p:spTree>
    <p:extLst>
      <p:ext uri="{BB962C8B-B14F-4D97-AF65-F5344CB8AC3E}">
        <p14:creationId xmlns:p14="http://schemas.microsoft.com/office/powerpoint/2010/main" xmlns="" val="3027295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39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907704" y="3426984"/>
            <a:ext cx="6192786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точки «Метеостанция»</a:t>
            </a:r>
          </a:p>
          <a:p>
            <a:pPr algn="r"/>
            <a: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экологической тропинке.</a:t>
            </a:r>
          </a:p>
          <a:p>
            <a:pPr algn="r"/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Воспитатель: Суворова Наталья</a:t>
            </a:r>
          </a:p>
          <a:p>
            <a:pPr algn="r"/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Васильевна.</a:t>
            </a:r>
          </a:p>
          <a:p>
            <a:endParaRPr lang="ru-RU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130629" y="0"/>
            <a:ext cx="8799089" cy="40626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000" b="1" i="1" dirty="0" smtClean="0">
                <a:solidFill>
                  <a:srgbClr val="FF00FF"/>
                </a:solidFill>
                <a:latin typeface="Bookman Old Style" pitchFamily="18" charset="0"/>
                <a:cs typeface="Times New Roman" pitchFamily="18" charset="0"/>
              </a:rPr>
              <a:t>Беседа «Что такое природа? Живая и неживая природа»</a:t>
            </a:r>
          </a:p>
          <a:p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latin typeface="Bookman Old Style" pitchFamily="18" charset="0"/>
              </a:rPr>
              <a:t>Цели:</a:t>
            </a:r>
            <a:r>
              <a:rPr lang="ru-RU" sz="2000" dirty="0" smtClean="0">
                <a:solidFill>
                  <a:schemeClr val="accent2">
                    <a:lumMod val="75000"/>
                  </a:schemeClr>
                </a:solidFill>
                <a:latin typeface="Bookman Old Style" pitchFamily="18" charset="0"/>
              </a:rPr>
              <a:t> </a:t>
            </a:r>
            <a:r>
              <a:rPr lang="ru-RU" sz="2000" b="1" i="1" dirty="0" smtClean="0">
                <a:solidFill>
                  <a:schemeClr val="accent2">
                    <a:lumMod val="75000"/>
                  </a:schemeClr>
                </a:solidFill>
                <a:latin typeface="Bookman Old Style" pitchFamily="18" charset="0"/>
              </a:rPr>
              <a:t>Учить детей  различать объекты живой и неживой природы. Учить различать природные объекты от объектов  искусственных, созданных человеком. Способствовать у детей формированию  представлений о неразрывной связи человека с природой.</a:t>
            </a:r>
          </a:p>
          <a:p>
            <a:r>
              <a:rPr lang="ru-RU" sz="2000" b="1" i="1" dirty="0" smtClean="0">
                <a:solidFill>
                  <a:schemeClr val="accent2">
                    <a:lumMod val="75000"/>
                  </a:schemeClr>
                </a:solidFill>
                <a:latin typeface="Bookman Old Style" pitchFamily="18" charset="0"/>
              </a:rPr>
              <a:t> </a:t>
            </a:r>
          </a:p>
          <a:p>
            <a:pPr algn="ctr"/>
            <a:endParaRPr lang="ru-RU" sz="2000" b="1" i="1" dirty="0" smtClean="0">
              <a:solidFill>
                <a:schemeClr val="accent2">
                  <a:lumMod val="75000"/>
                </a:schemeClr>
              </a:solidFill>
              <a:latin typeface="Bookman Old Style" pitchFamily="18" charset="0"/>
              <a:cs typeface="Times New Roman" pitchFamily="18" charset="0"/>
            </a:endParaRPr>
          </a:p>
          <a:p>
            <a:pPr algn="ctr"/>
            <a:endParaRPr lang="ru-RU" sz="2000" b="1" i="1" dirty="0" smtClean="0">
              <a:solidFill>
                <a:schemeClr val="accent2">
                  <a:lumMod val="75000"/>
                </a:schemeClr>
              </a:solidFill>
              <a:latin typeface="Bookman Old Style" pitchFamily="18" charset="0"/>
              <a:cs typeface="Times New Roman" pitchFamily="18" charset="0"/>
            </a:endParaRPr>
          </a:p>
        </p:txBody>
      </p:sp>
      <p:pic>
        <p:nvPicPr>
          <p:cNvPr id="9" name="Рисунок 8" descr="C:\Documents and Settings\Admin\Мои документы\Проект Метеоплощадкав детском саду2 2018 год\Фото к проекту 2018 год\SDC10970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357562"/>
            <a:ext cx="3214679" cy="250033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0" name="Рисунок 9" descr="C:\Documents and Settings\Admin\Мои документы\Проект Метеоплощадкав детском саду2 2018 год\Фото к проекту 2018 год\SDC11002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86512" y="3000372"/>
            <a:ext cx="2857488" cy="22860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 descr="C:\Documents and Settings\Admin\Мои документы\Проект Метеоплощадкав детском саду2 2018 год\Фото к проекту 2018 год\SDC10977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143240" y="3286124"/>
            <a:ext cx="3000396" cy="257176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xmlns="" val="4253414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39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907704" y="3426984"/>
            <a:ext cx="6192786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точки «Метеостанция»</a:t>
            </a:r>
          </a:p>
          <a:p>
            <a:pPr algn="r"/>
            <a: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экологической тропинке.</a:t>
            </a:r>
          </a:p>
          <a:p>
            <a:pPr algn="r"/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Воспитатель: Суворова Наталья</a:t>
            </a:r>
          </a:p>
          <a:p>
            <a:pPr algn="r"/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Васильевна.</a:t>
            </a:r>
          </a:p>
          <a:p>
            <a:endParaRPr lang="ru-RU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130629" y="-214338"/>
            <a:ext cx="8799089" cy="3016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b="1" i="1" dirty="0" smtClean="0">
                <a:solidFill>
                  <a:srgbClr val="FF00FF"/>
                </a:solidFill>
                <a:latin typeface="Bookman Old Style" pitchFamily="18" charset="0"/>
                <a:cs typeface="Times New Roman" pitchFamily="18" charset="0"/>
              </a:rPr>
              <a:t>НОД по познавательному развитию «Что такое погода?»</a:t>
            </a:r>
          </a:p>
          <a:p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latin typeface="Bookman Old Style" pitchFamily="18" charset="0"/>
              </a:rPr>
              <a:t>Цели:</a:t>
            </a:r>
            <a:r>
              <a:rPr lang="ru-RU" sz="2000" dirty="0" smtClean="0">
                <a:solidFill>
                  <a:schemeClr val="accent2">
                    <a:lumMod val="75000"/>
                  </a:schemeClr>
                </a:solidFill>
                <a:latin typeface="Bookman Old Style" pitchFamily="18" charset="0"/>
              </a:rPr>
              <a:t>  </a:t>
            </a:r>
            <a:r>
              <a:rPr lang="ru-RU" sz="2000" b="1" i="1" dirty="0" smtClean="0">
                <a:solidFill>
                  <a:schemeClr val="accent2">
                    <a:lumMod val="75000"/>
                  </a:schemeClr>
                </a:solidFill>
                <a:latin typeface="Bookman Old Style" pitchFamily="18" charset="0"/>
              </a:rPr>
              <a:t>дать детям знания, что такое погода. Систематизировать знания детей о явлениях погоды. Познакомить с народными приметами, которые помогают предсказать погоду.</a:t>
            </a:r>
            <a:r>
              <a:rPr lang="ru-RU" sz="2000" b="1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</a:br>
            <a:endParaRPr lang="ru-RU" sz="2000" b="1" i="1" dirty="0" smtClean="0">
              <a:solidFill>
                <a:schemeClr val="accent2">
                  <a:lumMod val="75000"/>
                </a:schemeClr>
              </a:solidFill>
              <a:latin typeface="Bookman Old Style" pitchFamily="18" charset="0"/>
              <a:cs typeface="Times New Roman" pitchFamily="18" charset="0"/>
            </a:endParaRPr>
          </a:p>
        </p:txBody>
      </p:sp>
      <p:pic>
        <p:nvPicPr>
          <p:cNvPr id="9" name="Рисунок 8" descr="C:\Documents and Settings\Admin\Мои документы\Проект Метеоплощадкав детском саду2 2018 год\Фото к проекту 2018 год\SDC11007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43174" y="2571744"/>
            <a:ext cx="2643206" cy="23574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 descr="C:\Documents and Settings\Admin\Мои документы\Проект Метеоплощадкав детском саду2 2018 год\Фото к проекту 2018 год\SDC11010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57818" y="2071678"/>
            <a:ext cx="2714644" cy="207170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11" name="Рисунок 10" descr="C:\Documents and Settings\Admin\Мои документы\Проект Метеоплощадкав детском саду2 2018 год\Фото к проекту 2018 год\SDC11017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85720" y="4500570"/>
            <a:ext cx="2573314" cy="214311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2" name="Рисунок 11" descr="C:\Documents and Settings\Admin\Мои документы\Проект Метеоплощадкав детском саду2 2018 год\Фото к проекту 2018 год\SDC11020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143504" y="4286256"/>
            <a:ext cx="3357586" cy="235745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3" name="Рисунок 12" descr="C:\Documents and Settings\Admin\Рабочий стол\depositphotos_54163973-stock-illustration-kids-playing-in-the-rain.jpg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14282" y="2571744"/>
            <a:ext cx="2459958" cy="17859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Рисунок 13" descr="C:\Documents and Settings\Admin\Рабочий стол\2995772_stock-photo-little-girl-and-little-boy-is-best-friends.jpg"/>
          <p:cNvPicPr/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857488" y="4643446"/>
            <a:ext cx="1928826" cy="19288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4253414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39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907704" y="3426984"/>
            <a:ext cx="6192786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точки «Метеостанция»</a:t>
            </a:r>
          </a:p>
          <a:p>
            <a:pPr algn="r"/>
            <a: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экологической тропинке.</a:t>
            </a:r>
          </a:p>
          <a:p>
            <a:pPr algn="r"/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Воспитатель: Суворова Наталья</a:t>
            </a:r>
          </a:p>
          <a:p>
            <a:pPr algn="r"/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Васильевна.</a:t>
            </a:r>
          </a:p>
          <a:p>
            <a:endParaRPr lang="ru-RU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130629" y="-214338"/>
            <a:ext cx="8799089" cy="38779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b="1" i="1" dirty="0" smtClean="0">
                <a:solidFill>
                  <a:srgbClr val="FF00FF"/>
                </a:solidFill>
                <a:latin typeface="Bookman Old Style" pitchFamily="18" charset="0"/>
                <a:cs typeface="Times New Roman" pitchFamily="18" charset="0"/>
              </a:rPr>
              <a:t>НОД по познавательному развитию «Знакомство с профессией метеоролога»</a:t>
            </a:r>
          </a:p>
          <a:p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latin typeface="Bookman Old Style" pitchFamily="18" charset="0"/>
              </a:rPr>
              <a:t>Цели:</a:t>
            </a:r>
            <a:r>
              <a:rPr lang="ru-RU" sz="2000" dirty="0" smtClean="0">
                <a:solidFill>
                  <a:schemeClr val="accent2">
                    <a:lumMod val="75000"/>
                  </a:schemeClr>
                </a:solidFill>
                <a:latin typeface="Bookman Old Style" pitchFamily="18" charset="0"/>
              </a:rPr>
              <a:t> </a:t>
            </a:r>
            <a:r>
              <a:rPr lang="ru-RU" sz="2000" dirty="0" smtClean="0"/>
              <a:t> </a:t>
            </a:r>
            <a:r>
              <a:rPr lang="ru-RU" sz="2000" b="1" i="1" dirty="0" smtClean="0">
                <a:solidFill>
                  <a:schemeClr val="accent2">
                    <a:lumMod val="75000"/>
                  </a:schemeClr>
                </a:solidFill>
                <a:latin typeface="Bookman Old Style" pitchFamily="18" charset="0"/>
              </a:rPr>
              <a:t>дать представление о профессии метеоролога и о работе метеорологической станции. Развивать связную речь, логическое мышление.</a:t>
            </a:r>
          </a:p>
          <a:p>
            <a:endParaRPr lang="ru-RU" sz="2000" b="1" i="1" dirty="0" smtClean="0">
              <a:solidFill>
                <a:schemeClr val="accent2">
                  <a:lumMod val="75000"/>
                </a:schemeClr>
              </a:solidFill>
              <a:latin typeface="Bookman Old Style" pitchFamily="18" charset="0"/>
            </a:endParaRPr>
          </a:p>
          <a:p>
            <a:r>
              <a:rPr lang="ru-RU" sz="2000" b="1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</a:br>
            <a:endParaRPr lang="ru-RU" sz="2000" b="1" i="1" dirty="0" smtClean="0">
              <a:solidFill>
                <a:schemeClr val="accent2">
                  <a:lumMod val="75000"/>
                </a:schemeClr>
              </a:solidFill>
              <a:latin typeface="Bookman Old Style" pitchFamily="18" charset="0"/>
              <a:cs typeface="Times New Roman" pitchFamily="18" charset="0"/>
            </a:endParaRPr>
          </a:p>
        </p:txBody>
      </p:sp>
      <p:pic>
        <p:nvPicPr>
          <p:cNvPr id="9" name="Рисунок 8" descr="C:\Documents and Settings\Admin\Рабочий стол\407390_35_i_122.png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4282" y="2928934"/>
            <a:ext cx="2752847" cy="3686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 descr="C:\Documents and Settings\Admin\Мои документы\Проект Метеоплощадкав детском саду2 2018 год\Фото к проекту 2018 год\SDC11078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71801" y="2569029"/>
            <a:ext cx="2342027" cy="19315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 descr="C:\Documents and Settings\Admin\Мои документы\Проект Метеоплощадкав детском саду2 2018 год\Фото к проекту 2018 год\SDC11079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786446" y="2143116"/>
            <a:ext cx="3000396" cy="224075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12" name="Рисунок 11" descr="C:\Documents and Settings\Admin\Мои документы\Проект Метеоплощадкав детском саду2 2018 год\Фото к проекту 2018 год\SDC11084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143240" y="4572008"/>
            <a:ext cx="2647948" cy="185738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3" name="Рисунок 12" descr="C:\Documents and Settings\Admin\Рабочий стол\0002-002-.gif"/>
          <p:cNvPicPr/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286512" y="4500570"/>
            <a:ext cx="2286016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4253414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39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907704" y="3426984"/>
            <a:ext cx="6192786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точки «Метеостанция»</a:t>
            </a:r>
          </a:p>
          <a:p>
            <a:pPr algn="r"/>
            <a: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экологической тропинке.</a:t>
            </a:r>
          </a:p>
          <a:p>
            <a:pPr algn="r"/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Воспитатель: Суворова Наталья</a:t>
            </a:r>
          </a:p>
          <a:p>
            <a:pPr algn="r"/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Васильевна.</a:t>
            </a:r>
          </a:p>
          <a:p>
            <a:endParaRPr lang="ru-RU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130629" y="-214338"/>
            <a:ext cx="8799089" cy="45550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b="1" i="1" dirty="0" smtClean="0">
                <a:solidFill>
                  <a:srgbClr val="FF00FF"/>
                </a:solidFill>
                <a:latin typeface="Bookman Old Style" pitchFamily="18" charset="0"/>
                <a:cs typeface="Times New Roman" pitchFamily="18" charset="0"/>
              </a:rPr>
              <a:t>Знакомство с </a:t>
            </a:r>
            <a:r>
              <a:rPr lang="ru-RU" sz="3600" b="1" i="1" dirty="0" err="1" smtClean="0">
                <a:solidFill>
                  <a:srgbClr val="FF00FF"/>
                </a:solidFill>
                <a:latin typeface="Bookman Old Style" pitchFamily="18" charset="0"/>
                <a:cs typeface="Times New Roman" pitchFamily="18" charset="0"/>
              </a:rPr>
              <a:t>метеоплощадкой</a:t>
            </a:r>
            <a:r>
              <a:rPr lang="ru-RU" sz="3600" b="1" i="1" dirty="0" smtClean="0">
                <a:solidFill>
                  <a:srgbClr val="FF00FF"/>
                </a:solidFill>
                <a:latin typeface="Bookman Old Style" pitchFamily="18" charset="0"/>
                <a:cs typeface="Times New Roman" pitchFamily="18" charset="0"/>
              </a:rPr>
              <a:t> и её оборудованием.</a:t>
            </a:r>
          </a:p>
          <a:p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latin typeface="Bookman Old Style" pitchFamily="18" charset="0"/>
              </a:rPr>
              <a:t>Цели:</a:t>
            </a:r>
            <a:r>
              <a:rPr lang="ru-RU" sz="2000" dirty="0" smtClean="0">
                <a:solidFill>
                  <a:schemeClr val="accent2">
                    <a:lumMod val="75000"/>
                  </a:schemeClr>
                </a:solidFill>
                <a:latin typeface="Bookman Old Style" pitchFamily="18" charset="0"/>
              </a:rPr>
              <a:t> </a:t>
            </a:r>
            <a:r>
              <a:rPr lang="ru-RU" sz="2000" dirty="0" smtClean="0"/>
              <a:t> </a:t>
            </a:r>
            <a:r>
              <a:rPr lang="ru-RU" sz="2000" b="1" i="1" dirty="0" smtClean="0">
                <a:solidFill>
                  <a:schemeClr val="accent2">
                    <a:lumMod val="75000"/>
                  </a:schemeClr>
                </a:solidFill>
                <a:latin typeface="Bookman Old Style" pitchFamily="18" charset="0"/>
              </a:rPr>
              <a:t>познакомить детей с флюгером, ветряным рукавом, закрепить и обобщить знания детей о </a:t>
            </a:r>
            <a:r>
              <a:rPr lang="ru-RU" sz="2000" b="1" i="1" dirty="0" err="1" smtClean="0">
                <a:solidFill>
                  <a:schemeClr val="accent2">
                    <a:lumMod val="75000"/>
                  </a:schemeClr>
                </a:solidFill>
                <a:latin typeface="Bookman Old Style" pitchFamily="18" charset="0"/>
              </a:rPr>
              <a:t>метеоплощадке</a:t>
            </a:r>
            <a:r>
              <a:rPr lang="ru-RU" sz="2000" b="1" i="1" dirty="0" smtClean="0">
                <a:solidFill>
                  <a:schemeClr val="accent2">
                    <a:lumMod val="75000"/>
                  </a:schemeClr>
                </a:solidFill>
                <a:latin typeface="Bookman Old Style" pitchFamily="18" charset="0"/>
              </a:rPr>
              <a:t>, </a:t>
            </a:r>
            <a:r>
              <a:rPr lang="ru-RU" sz="2000" b="1" i="1" dirty="0" err="1" smtClean="0">
                <a:solidFill>
                  <a:schemeClr val="accent2">
                    <a:lumMod val="75000"/>
                  </a:schemeClr>
                </a:solidFill>
                <a:latin typeface="Bookman Old Style" pitchFamily="18" charset="0"/>
              </a:rPr>
              <a:t>о</a:t>
            </a:r>
            <a:r>
              <a:rPr lang="ru-RU" sz="2000" b="1" i="1" dirty="0" smtClean="0">
                <a:solidFill>
                  <a:schemeClr val="accent2">
                    <a:lumMod val="75000"/>
                  </a:schemeClr>
                </a:solidFill>
                <a:latin typeface="Bookman Old Style" pitchFamily="18" charset="0"/>
              </a:rPr>
              <a:t> ее назначении, закреплять знания о тихой и ветреной погоде, силе ветра, учить детей определять направление ветра по окружающим предметам, учить отмечать погоду в календаре природы, развивать память, воображение, наблюдательность, логическое мышление, расширять кругозор детей, воспитывать в детях экологическую культуру, любовь к родной природе, умение видеть красоту природы. </a:t>
            </a:r>
            <a:endParaRPr lang="ru-RU" sz="2000" b="1" i="1" dirty="0" smtClean="0">
              <a:solidFill>
                <a:schemeClr val="accent2">
                  <a:lumMod val="75000"/>
                </a:schemeClr>
              </a:solidFill>
              <a:latin typeface="Bookman Old Style" pitchFamily="18" charset="0"/>
              <a:cs typeface="Times New Roman" pitchFamily="18" charset="0"/>
            </a:endParaRPr>
          </a:p>
        </p:txBody>
      </p:sp>
      <p:pic>
        <p:nvPicPr>
          <p:cNvPr id="9" name="Рисунок 8" descr="C:\Documents and Settings\Admin\Мои документы\Проект Метеоплощадкав детском саду2 2018 год\Фото к проекту 2018 год\SDC11105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71868" y="3571876"/>
            <a:ext cx="2571768" cy="328612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4253414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39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907704" y="3426984"/>
            <a:ext cx="6192786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точки «Метеостанция»</a:t>
            </a:r>
          </a:p>
          <a:p>
            <a:pPr algn="r"/>
            <a: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экологической тропинке.</a:t>
            </a:r>
          </a:p>
          <a:p>
            <a:pPr algn="r"/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Воспитатель: Суворова Наталья</a:t>
            </a:r>
          </a:p>
          <a:p>
            <a:pPr algn="r"/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Васильевна.</a:t>
            </a:r>
          </a:p>
          <a:p>
            <a:endParaRPr lang="ru-RU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95536" y="841661"/>
            <a:ext cx="242374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</p:txBody>
      </p:sp>
      <p:pic>
        <p:nvPicPr>
          <p:cNvPr id="8" name="Рисунок 7" descr="C:\Documents and Settings\Admin\Мои документы\Проект Метеоплощадкав детском саду2 2018 год\Фото к проекту 2018 год\SDC11088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282" y="214290"/>
            <a:ext cx="3000396" cy="242889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00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Рисунок 8" descr="C:\Documents and Settings\Admin\Мои документы\Проект Метеоплощадкав детском саду2 2018 год\Фото к проекту 2018 год\SDC11091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357554" y="428604"/>
            <a:ext cx="3000396" cy="22860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 descr="C:\Documents and Settings\Admin\Мои документы\Проект Метеоплощадкав детском саду2 2018 год\Фото к проекту 2018 год\SDC11113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572264" y="214290"/>
            <a:ext cx="2357454" cy="321468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00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Рисунок 10" descr="C:\Documents and Settings\Admin\Мои документы\Проект Метеоплощадкав детском саду2 2018 год\Фото к проекту 2018 год\SDC11094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14282" y="3143248"/>
            <a:ext cx="3000364" cy="242889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00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Рисунок 11" descr="C:\Documents and Settings\Admin\Мои документы\Проект Метеоплощадкав детском саду2 2018 год\Фото к проекту 2018 год\SDC11097.JPG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286116" y="3000372"/>
            <a:ext cx="2714644" cy="19533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Рисунок 12" descr="C:\Documents and Settings\Admin\Мои документы\Проект Метеоплощадкав детском саду2 2018 год\Фото к проекту 2018 год\SDC11099.JPG"/>
          <p:cNvPicPr/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000760" y="4357694"/>
            <a:ext cx="2928958" cy="231220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00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3027295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39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907704" y="3426984"/>
            <a:ext cx="6192786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точки «Метеостанция»</a:t>
            </a:r>
          </a:p>
          <a:p>
            <a:pPr algn="r"/>
            <a: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экологической тропинке.</a:t>
            </a:r>
          </a:p>
          <a:p>
            <a:pPr algn="r"/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Воспитатель: Суворова Наталья</a:t>
            </a:r>
          </a:p>
          <a:p>
            <a:pPr algn="r"/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Васильевна.</a:t>
            </a:r>
          </a:p>
          <a:p>
            <a:endParaRPr lang="ru-RU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95536" y="841661"/>
            <a:ext cx="242374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</p:txBody>
      </p:sp>
      <p:pic>
        <p:nvPicPr>
          <p:cNvPr id="8" name="Рисунок 7" descr="C:\Documents and Settings\Admin\Мои документы\Проект Метеоплощадкав детском саду2 2018 год\Фото к проекту 2018 год\SDC11364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282" y="285728"/>
            <a:ext cx="3500462" cy="284319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00B0F0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9" name="Рисунок 8" descr="C:\Documents and Settings\Admin\Мои документы\Проект Метеоплощадкав детском саду2 2018 год\Фото к проекту 2018 год\SDC11365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28662" y="3500438"/>
            <a:ext cx="3571900" cy="292895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00B0F0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11" name="Прямоугольник 10"/>
          <p:cNvSpPr/>
          <p:nvPr/>
        </p:nvSpPr>
        <p:spPr>
          <a:xfrm>
            <a:off x="3857619" y="714357"/>
            <a:ext cx="5141237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CC0099"/>
                </a:solidFill>
                <a:latin typeface="Bookman Old Style" pitchFamily="18" charset="0"/>
                <a:cs typeface="Times New Roman" panose="02020603050405020304" pitchFamily="18" charset="0"/>
              </a:rPr>
              <a:t>Флюгер</a:t>
            </a:r>
            <a:r>
              <a:rPr lang="ru-RU" sz="3200" b="1" i="1" dirty="0" smtClean="0">
                <a:solidFill>
                  <a:srgbClr val="CC0099"/>
                </a:solidFill>
                <a:latin typeface="Bookman Old Style" pitchFamily="18" charset="0"/>
                <a:cs typeface="Times New Roman" panose="02020603050405020304" pitchFamily="18" charset="0"/>
              </a:rPr>
              <a:t> -</a:t>
            </a:r>
            <a:r>
              <a:rPr lang="ru-RU" sz="3200" b="1" i="1" dirty="0" smtClean="0">
                <a:solidFill>
                  <a:srgbClr val="FF00FF"/>
                </a:solidFill>
                <a:latin typeface="Bookman Old Style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1" dirty="0" smtClean="0">
                <a:solidFill>
                  <a:srgbClr val="3333CC"/>
                </a:solidFill>
                <a:latin typeface="Bookman Old Style" pitchFamily="18" charset="0"/>
                <a:cs typeface="Times New Roman" panose="02020603050405020304" pitchFamily="18" charset="0"/>
              </a:rPr>
              <a:t>прибор для определения направления и силы ветра</a:t>
            </a:r>
            <a:endParaRPr lang="ru-RU" sz="3200" b="1" i="1" dirty="0">
              <a:solidFill>
                <a:srgbClr val="3333CC"/>
              </a:solidFill>
              <a:latin typeface="Bookman Old Style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643438" y="3929066"/>
            <a:ext cx="4214842" cy="2062103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CC0099"/>
                </a:solidFill>
                <a:latin typeface="Bookman Old Style" pitchFamily="18" charset="0"/>
                <a:cs typeface="Times New Roman" panose="02020603050405020304" pitchFamily="18" charset="0"/>
              </a:rPr>
              <a:t>Ветряной рукав</a:t>
            </a:r>
            <a:r>
              <a:rPr lang="ru-RU" sz="3200" dirty="0" smtClean="0">
                <a:solidFill>
                  <a:srgbClr val="CC0099"/>
                </a:solidFill>
                <a:latin typeface="Bookman Old Style" pitchFamily="18" charset="0"/>
                <a:cs typeface="Times New Roman" panose="02020603050405020304" pitchFamily="18" charset="0"/>
              </a:rPr>
              <a:t>- </a:t>
            </a:r>
            <a:r>
              <a:rPr lang="ru-RU" sz="3200" b="1" i="1" dirty="0" smtClean="0">
                <a:solidFill>
                  <a:srgbClr val="3333CC"/>
                </a:solidFill>
                <a:latin typeface="Bookman Old Style" pitchFamily="18" charset="0"/>
                <a:cs typeface="Times New Roman" panose="02020603050405020304" pitchFamily="18" charset="0"/>
              </a:rPr>
              <a:t>прибор для измерения силы ветра</a:t>
            </a:r>
            <a:endParaRPr lang="ru-RU" sz="3200" b="1" i="1" dirty="0">
              <a:solidFill>
                <a:srgbClr val="3333CC"/>
              </a:solidFill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27295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39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907704" y="3426984"/>
            <a:ext cx="6192786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точки «Метеостанция»</a:t>
            </a:r>
          </a:p>
          <a:p>
            <a:pPr algn="r"/>
            <a: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экологической тропинке.</a:t>
            </a:r>
          </a:p>
          <a:p>
            <a:pPr algn="r"/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Воспитатель: Суворова Наталья</a:t>
            </a:r>
          </a:p>
          <a:p>
            <a:pPr algn="r"/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Васильевна.</a:t>
            </a:r>
          </a:p>
          <a:p>
            <a:endParaRPr lang="ru-RU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95536" y="841661"/>
            <a:ext cx="242374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</p:txBody>
      </p:sp>
      <p:pic>
        <p:nvPicPr>
          <p:cNvPr id="8" name="Рисунок 7" descr="C:\Documents and Settings\Admin\Мои документы\Проект Метеоплощадкав детском саду2 2018 год\Фото к проекту 2018 год\SDC11356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034" y="214290"/>
            <a:ext cx="2428892" cy="314327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00B0F0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9" name="Рисунок 8" descr="C:\Documents and Settings\Admin\Мои документы\Проект Метеоплощадкав детском саду2 2018 год\Фото к проекту 2018 год\SDC11358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28728" y="3571876"/>
            <a:ext cx="2500330" cy="328612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00B0F0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10" name="Прямоугольник 9"/>
          <p:cNvSpPr/>
          <p:nvPr/>
        </p:nvSpPr>
        <p:spPr>
          <a:xfrm>
            <a:off x="3071802" y="642918"/>
            <a:ext cx="607219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CC0099"/>
                </a:solidFill>
                <a:latin typeface="Bookman Old Style" pitchFamily="18" charset="0"/>
                <a:cs typeface="Arial" pitchFamily="34" charset="0"/>
              </a:rPr>
              <a:t>Термометр</a:t>
            </a:r>
            <a:r>
              <a:rPr lang="ru-RU" sz="3200" dirty="0" smtClean="0">
                <a:solidFill>
                  <a:srgbClr val="CC0099"/>
                </a:solidFill>
                <a:latin typeface="Bookman Old Style" pitchFamily="18" charset="0"/>
                <a:cs typeface="Arial" pitchFamily="34" charset="0"/>
              </a:rPr>
              <a:t>-</a:t>
            </a:r>
            <a:r>
              <a:rPr lang="ru-RU" sz="3200" b="1" i="1" dirty="0" smtClean="0">
                <a:solidFill>
                  <a:srgbClr val="3333CC"/>
                </a:solidFill>
                <a:latin typeface="Bookman Old Style" pitchFamily="18" charset="0"/>
                <a:cs typeface="Arial" pitchFamily="34" charset="0"/>
              </a:rPr>
              <a:t> прибор для измерения температуры воздуха</a:t>
            </a:r>
            <a:endParaRPr lang="ru-RU" sz="3200" b="1" i="1" dirty="0">
              <a:solidFill>
                <a:srgbClr val="3333CC"/>
              </a:solidFill>
              <a:latin typeface="Bookman Old Style" pitchFamily="18" charset="0"/>
              <a:cs typeface="Arial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071934" y="3857628"/>
            <a:ext cx="5072066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CC0099"/>
                </a:solidFill>
                <a:latin typeface="Bookman Old Style" pitchFamily="18" charset="0"/>
                <a:cs typeface="Times New Roman" panose="02020603050405020304" pitchFamily="18" charset="0"/>
              </a:rPr>
              <a:t>Барометр</a:t>
            </a:r>
            <a:r>
              <a:rPr lang="ru-RU" sz="3200" dirty="0" smtClean="0">
                <a:solidFill>
                  <a:srgbClr val="CC0099"/>
                </a:solidFill>
                <a:latin typeface="Bookman Old Style" pitchFamily="18" charset="0"/>
                <a:cs typeface="Times New Roman" panose="02020603050405020304" pitchFamily="18" charset="0"/>
              </a:rPr>
              <a:t> – </a:t>
            </a:r>
            <a:r>
              <a:rPr lang="ru-RU" sz="3200" b="1" i="1" dirty="0" smtClean="0">
                <a:solidFill>
                  <a:srgbClr val="3333CC"/>
                </a:solidFill>
                <a:latin typeface="Bookman Old Style" pitchFamily="18" charset="0"/>
                <a:cs typeface="Times New Roman" panose="02020603050405020304" pitchFamily="18" charset="0"/>
              </a:rPr>
              <a:t>прибор для измерения атмосферного давления</a:t>
            </a:r>
          </a:p>
        </p:txBody>
      </p:sp>
    </p:spTree>
    <p:extLst>
      <p:ext uri="{BB962C8B-B14F-4D97-AF65-F5344CB8AC3E}">
        <p14:creationId xmlns:p14="http://schemas.microsoft.com/office/powerpoint/2010/main" xmlns="" val="3027295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39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907704" y="3426984"/>
            <a:ext cx="6192786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точки «Метеостанция»</a:t>
            </a:r>
          </a:p>
          <a:p>
            <a:pPr algn="r"/>
            <a: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экологической тропинке.</a:t>
            </a:r>
          </a:p>
          <a:p>
            <a:pPr algn="r"/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Воспитатель: Суворова Наталья</a:t>
            </a:r>
          </a:p>
          <a:p>
            <a:pPr algn="r"/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Васильевна.</a:t>
            </a:r>
          </a:p>
          <a:p>
            <a:endParaRPr lang="ru-RU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95536" y="841661"/>
            <a:ext cx="242374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</p:txBody>
      </p:sp>
      <p:pic>
        <p:nvPicPr>
          <p:cNvPr id="8" name="Рисунок 7" descr="C:\Documents and Settings\Admin\Мои документы\Проект Метеоплощадкав детском саду2 2018 год\Фото к проекту 2018 год\SDC11362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720" y="214290"/>
            <a:ext cx="3000396" cy="300037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00B0F0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9" name="Рисунок 8" descr="C:\Documents and Settings\Admin\Мои документы\Проект Метеоплощадкав детском саду2 2018 год\Фото к проекту 2018 год\SDC11370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00166" y="3447340"/>
            <a:ext cx="2571768" cy="341066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00B0F0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10" name="Прямоугольник 9"/>
          <p:cNvSpPr/>
          <p:nvPr/>
        </p:nvSpPr>
        <p:spPr>
          <a:xfrm>
            <a:off x="3500430" y="500042"/>
            <a:ext cx="564357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CC0099"/>
                </a:solidFill>
                <a:latin typeface="Bookman Old Style" pitchFamily="18" charset="0"/>
                <a:cs typeface="Times New Roman" panose="02020603050405020304" pitchFamily="18" charset="0"/>
              </a:rPr>
              <a:t>Дождемер</a:t>
            </a:r>
            <a:r>
              <a:rPr lang="ru-RU" sz="3200" dirty="0" smtClean="0">
                <a:solidFill>
                  <a:srgbClr val="CC0099"/>
                </a:solidFill>
                <a:latin typeface="Bookman Old Style" pitchFamily="18" charset="0"/>
                <a:cs typeface="Times New Roman" panose="02020603050405020304" pitchFamily="18" charset="0"/>
              </a:rPr>
              <a:t>–</a:t>
            </a:r>
            <a:r>
              <a:rPr lang="ru-RU" sz="3200" dirty="0" smtClean="0">
                <a:solidFill>
                  <a:srgbClr val="FF00FF"/>
                </a:solidFill>
                <a:latin typeface="Bookman Old Style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1" dirty="0" smtClean="0">
                <a:solidFill>
                  <a:srgbClr val="3333CC"/>
                </a:solidFill>
                <a:latin typeface="Bookman Old Style" pitchFamily="18" charset="0"/>
                <a:cs typeface="Times New Roman" panose="02020603050405020304" pitchFamily="18" charset="0"/>
              </a:rPr>
              <a:t>прибор  для измерения количества осадков</a:t>
            </a:r>
            <a:endParaRPr lang="ru-RU" sz="3200" b="1" i="1" dirty="0">
              <a:solidFill>
                <a:srgbClr val="3333CC"/>
              </a:solidFill>
              <a:latin typeface="Bookman Old Style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214810" y="3786189"/>
            <a:ext cx="471490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CC0099"/>
                </a:solidFill>
                <a:latin typeface="Bookman Old Style" pitchFamily="18" charset="0"/>
                <a:cs typeface="Times New Roman" panose="02020603050405020304" pitchFamily="18" charset="0"/>
              </a:rPr>
              <a:t>Солнечные часы</a:t>
            </a:r>
            <a:r>
              <a:rPr lang="ru-RU" sz="3200" dirty="0" smtClean="0">
                <a:solidFill>
                  <a:srgbClr val="CC0099"/>
                </a:solidFill>
                <a:latin typeface="Bookman Old Style" pitchFamily="18" charset="0"/>
                <a:cs typeface="Times New Roman" panose="02020603050405020304" pitchFamily="18" charset="0"/>
              </a:rPr>
              <a:t> -</a:t>
            </a:r>
            <a:r>
              <a:rPr lang="ru-RU" sz="3200" dirty="0" smtClean="0">
                <a:solidFill>
                  <a:srgbClr val="FF0000"/>
                </a:solidFill>
                <a:latin typeface="Bookman Old Style" pitchFamily="18" charset="0"/>
                <a:cs typeface="Times New Roman" panose="02020603050405020304" pitchFamily="18" charset="0"/>
              </a:rPr>
              <a:t> </a:t>
            </a:r>
            <a:r>
              <a:rPr lang="ru-RU" sz="3200" b="1" i="1" dirty="0" smtClean="0">
                <a:solidFill>
                  <a:srgbClr val="3333CC"/>
                </a:solidFill>
                <a:latin typeface="Bookman Old Style" pitchFamily="18" charset="0"/>
                <a:cs typeface="Times New Roman" panose="02020603050405020304" pitchFamily="18" charset="0"/>
              </a:rPr>
              <a:t>прибор для  определения времени</a:t>
            </a:r>
            <a:endParaRPr lang="ru-RU" sz="3200" b="1" i="1" dirty="0">
              <a:solidFill>
                <a:srgbClr val="3333CC"/>
              </a:solidFill>
              <a:latin typeface="Bookman Old Style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27295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39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907704" y="3426984"/>
            <a:ext cx="6192786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точки «Метеостанция»</a:t>
            </a:r>
          </a:p>
          <a:p>
            <a:pPr algn="r"/>
            <a: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экологической тропинке.</a:t>
            </a:r>
          </a:p>
          <a:p>
            <a:pPr algn="r"/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Воспитатель: Суворова Наталья</a:t>
            </a:r>
          </a:p>
          <a:p>
            <a:pPr algn="r"/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Васильевна.</a:t>
            </a:r>
          </a:p>
          <a:p>
            <a:endParaRPr lang="ru-RU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130629" y="0"/>
            <a:ext cx="8799089" cy="17235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400" b="1" i="1" dirty="0" smtClean="0">
                <a:solidFill>
                  <a:srgbClr val="FF00FF"/>
                </a:solidFill>
                <a:latin typeface="Bookman Old Style" pitchFamily="18" charset="0"/>
                <a:cs typeface="Times New Roman" pitchFamily="18" charset="0"/>
              </a:rPr>
              <a:t>Ежедневная работа на метеостанции.</a:t>
            </a:r>
          </a:p>
        </p:txBody>
      </p:sp>
      <p:pic>
        <p:nvPicPr>
          <p:cNvPr id="9" name="Рисунок 8" descr="C:\Documents and Settings\Admin\Мои документы\Проект Метеоплощадкав детском саду2 2018 год\Фото к проекту 2018 год\SDC11373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00364" y="1714488"/>
            <a:ext cx="3071834" cy="23574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 descr="C:\Documents and Settings\Admin\Мои документы\Проект Метеоплощадкав детском саду2 2018 год\Фото к проекту 2018 год\SDC11200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4171" y="1669143"/>
            <a:ext cx="2754755" cy="23313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 descr="C:\Documents and Settings\Admin\Мои документы\Проект Метеоплощадкав детском саду2 2018 год\Фото к проекту 2018 год\SDC11202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143636" y="1643050"/>
            <a:ext cx="3000364" cy="23574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Рисунок 12" descr="C:\Documents and Settings\Admin\Мои документы\Проект Метеоплощадкав детском саду2 2018 год\Фото к проекту 2018 год\SDC11207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85720" y="4071942"/>
            <a:ext cx="2786082" cy="221457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00B0F0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4" name="Рисунок 13" descr="C:\Documents and Settings\Admin\Мои документы\Проект Метеоплощадкав детском саду2 2018 год\Фото к проекту 2018 год\SDC11208.JPG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214678" y="4143380"/>
            <a:ext cx="2786082" cy="22860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5" name="Рисунок 14" descr="C:\Documents and Settings\Admin\Мои документы\Проект Метеоплощадкав детском саду2 2018 год\Фото к проекту 2018 год\SDC11102.JPG"/>
          <p:cNvPicPr/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273800" y="4071942"/>
            <a:ext cx="2655918" cy="221457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00B0F0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4253414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39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907704" y="3426984"/>
            <a:ext cx="6192786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точки «Метеостанция»</a:t>
            </a:r>
          </a:p>
          <a:p>
            <a:pPr algn="r"/>
            <a: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экологической тропинке.</a:t>
            </a:r>
          </a:p>
          <a:p>
            <a:pPr algn="r"/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Воспитатель: Суворова Наталья</a:t>
            </a:r>
          </a:p>
          <a:p>
            <a:pPr algn="r"/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Васильевна.</a:t>
            </a:r>
          </a:p>
          <a:p>
            <a:endParaRPr lang="ru-RU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95536" y="841661"/>
            <a:ext cx="242374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</p:txBody>
      </p:sp>
      <p:pic>
        <p:nvPicPr>
          <p:cNvPr id="8" name="Рисунок 7" descr="C:\Documents and Settings\Admin\Мои документы\Проект Метеоплощадкав детском саду2 2018 год\Фото к проекту 2018 год\SDC11382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720" y="214290"/>
            <a:ext cx="2571768" cy="200026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00B0F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Рисунок 8" descr="C:\Documents and Settings\Admin\Мои документы\Проект Метеоплощадкав детском саду2 2018 год\Фото к проекту 2018 год\SDC11379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86512" y="214290"/>
            <a:ext cx="2643174" cy="207167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00B0F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Рисунок 9" descr="C:\Documents and Settings\Admin\Мои документы\Проект Метеоплощадкав детском саду2 2018 год\Фото к проекту 2018 год\SDC11390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143240" y="0"/>
            <a:ext cx="2786082" cy="235743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11" name="Рисунок 10" descr="C:\Documents and Settings\Admin\Мои документы\Проект Метеоплощадкав детском саду2 2018 год\Фото к проекту 2018 год\SDC11315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85720" y="4429132"/>
            <a:ext cx="2643174" cy="221457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B0F0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Рисунок 11" descr="C:\Documents and Settings\Admin\Мои документы\Проект Метеоплощадкав детском саду2 2018 год\Фото к проекту 2018 год\SDC11111.JPG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286116" y="4286256"/>
            <a:ext cx="2643206" cy="214314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13" name="Рисунок 12" descr="C:\Documents and Settings\Admin\Мои документы\Проект Метеоплощадкав детском саду2 2018 год\Фото к проекту 2018 год\SDC11525.JPG"/>
          <p:cNvPicPr/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57158" y="2428868"/>
            <a:ext cx="2357454" cy="178595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4" name="Рисунок 13" descr="C:\Documents and Settings\Admin\Мои документы\Проект Метеоплощадкав детском саду2 2018 год\Фото к проекту 2018 год\SDC11639.JPG"/>
          <p:cNvPicPr/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214678" y="2357430"/>
            <a:ext cx="2286016" cy="185738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5" name="Рисунок 14" descr="C:\Documents and Settings\Admin\Мои документы\Проект Метеоплощадкав детском саду2 2018 год\Фото к проекту 2018 год\SDC11526.JPG"/>
          <p:cNvPicPr/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286512" y="4429132"/>
            <a:ext cx="2643206" cy="216694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B0F0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Рисунок 15" descr="C:\Documents and Settings\Admin\Мои документы\Проект Метеоплощадкав детском саду2 2018 год\Фото к проекту 2018 год\SDC11522.JPG"/>
          <p:cNvPicPr/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6143636" y="2428868"/>
            <a:ext cx="2428892" cy="186928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3027295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39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907704" y="3426984"/>
            <a:ext cx="6192786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точки «Метеостанция»</a:t>
            </a:r>
          </a:p>
          <a:p>
            <a:pPr algn="r"/>
            <a: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экологической тропинке.</a:t>
            </a:r>
          </a:p>
          <a:p>
            <a:pPr algn="r"/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Воспитатель: Суворова Наталья</a:t>
            </a:r>
          </a:p>
          <a:p>
            <a:pPr algn="r"/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Васильевна.</a:t>
            </a:r>
          </a:p>
          <a:p>
            <a:endParaRPr lang="ru-RU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130629" y="-285776"/>
            <a:ext cx="8799089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b="1" i="1" dirty="0" smtClean="0">
                <a:solidFill>
                  <a:srgbClr val="FF00FF"/>
                </a:solidFill>
                <a:latin typeface="Bookman Old Style" pitchFamily="18" charset="0"/>
                <a:cs typeface="Times New Roman" pitchFamily="18" charset="0"/>
              </a:rPr>
              <a:t>Разгадывания кроссворда  «Природные явления".</a:t>
            </a:r>
          </a:p>
        </p:txBody>
      </p:sp>
      <p:pic>
        <p:nvPicPr>
          <p:cNvPr id="9" name="Рисунок 8" descr="C:\Documents and Settings\Admin\Мои документы\Проект Метеоплощадкав детском саду2 2018 год\Фото к проекту 2018 год\SDC11341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7158" y="1500174"/>
            <a:ext cx="2928958" cy="235745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0" name="Рисунок 9" descr="C:\Documents and Settings\Admin\Мои документы\Проект Метеоплощадкав детском саду2 2018 год\Фото к проекту 2018 год\SDC11345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929322" y="1500174"/>
            <a:ext cx="2876554" cy="235745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11" name="Рисунок 10" descr="C:\Documents and Settings\Admin\Мои документы\Проект Метеоплощадкав детском саду2 2018 год\Фото к проекту 2018 год\SDC11342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86116" y="3714752"/>
            <a:ext cx="2622552" cy="21431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2" name="Рисунок 11" descr="C:\Documents and Settings\Admin\Рабочий стол\image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214678" y="1428736"/>
            <a:ext cx="2357454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Рисунок 12" descr="C:\Documents and Settings\Admin\Мои документы\Проект Метеоплощадкав детском саду2 2018 год\krossvord-javlenija-prirody.jpg"/>
          <p:cNvPicPr/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785786" y="4214818"/>
            <a:ext cx="2152650" cy="16169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4253414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39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907704" y="3426984"/>
            <a:ext cx="6192786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точки «Метеостанция»</a:t>
            </a:r>
          </a:p>
          <a:p>
            <a:pPr algn="r"/>
            <a: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экологической тропинке.</a:t>
            </a:r>
          </a:p>
          <a:p>
            <a:pPr algn="r"/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Воспитатель: Суворова Наталья</a:t>
            </a:r>
          </a:p>
          <a:p>
            <a:pPr algn="r"/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Васильевна.</a:t>
            </a:r>
          </a:p>
          <a:p>
            <a:endParaRPr lang="ru-RU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130629" y="-285776"/>
            <a:ext cx="8799089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000" b="1" i="1" dirty="0" smtClean="0">
                <a:solidFill>
                  <a:srgbClr val="FF00FF"/>
                </a:solidFill>
                <a:latin typeface="Bookman Old Style" pitchFamily="18" charset="0"/>
                <a:cs typeface="Times New Roman" pitchFamily="18" charset="0"/>
              </a:rPr>
              <a:t>Просмотр мультфильма </a:t>
            </a:r>
            <a:r>
              <a:rPr lang="ru-RU" sz="4000" b="1" i="1" dirty="0" err="1" smtClean="0">
                <a:solidFill>
                  <a:srgbClr val="FF00FF"/>
                </a:solidFill>
                <a:latin typeface="Bookman Old Style" pitchFamily="18" charset="0"/>
                <a:cs typeface="Times New Roman" pitchFamily="18" charset="0"/>
              </a:rPr>
              <a:t>Смешарики</a:t>
            </a:r>
            <a:r>
              <a:rPr lang="ru-RU" sz="4000" b="1" i="1" dirty="0" smtClean="0">
                <a:solidFill>
                  <a:srgbClr val="FF00FF"/>
                </a:solidFill>
                <a:latin typeface="Bookman Old Style" pitchFamily="18" charset="0"/>
                <a:cs typeface="Times New Roman" pitchFamily="18" charset="0"/>
              </a:rPr>
              <a:t> «Метеорология»</a:t>
            </a:r>
          </a:p>
        </p:txBody>
      </p:sp>
      <p:pic>
        <p:nvPicPr>
          <p:cNvPr id="9" name="Рисунок 8" descr="C:\Documents and Settings\Admin\Мои документы\Проект Метеоплощадкав детском саду2 2018 год\Фото к проекту 2018 год\SDC11399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5771" y="1571612"/>
            <a:ext cx="2224527" cy="196987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0" name="Рисунок 9" descr="C:\Documents and Settings\Admin\Мои документы\Проект Метеоплощадкав детском саду2 2018 год\Фото к проекту 2018 год\SDC11403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928926" y="1428736"/>
            <a:ext cx="2714644" cy="20717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 descr="C:\Documents and Settings\Admin\Мои документы\Проект Метеоплощадкав детском саду2 2018 год\Фото к проекту 2018 год\SDC11393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72198" y="1214421"/>
            <a:ext cx="2854088" cy="241414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14" name="Рисунок 13" descr="C:\Documents and Settings\Admin\Мои документы\Проект Метеоплощадкав детском саду2 2018 год\Фото к проекту 2018 год\SDC11397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85720" y="4000504"/>
            <a:ext cx="2643206" cy="228601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5" name="Рисунок 14" descr="C:\Documents and Settings\Admin\Мои документы\Проект Метеоплощадкав детском саду2 2018 год\Фото к проекту 2018 год\SDC11392.JPG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786050" y="3786190"/>
            <a:ext cx="2857520" cy="235745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6" name="Рисунок 15" descr="C:\Documents and Settings\Admin\Мои документы\Проект Метеоплощадкав детском саду2 2018 год\Фото к проекту 2018 год\SDC11391.JPG"/>
          <p:cNvPicPr/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857884" y="4000504"/>
            <a:ext cx="3078210" cy="214789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xmlns="" val="4253414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39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907704" y="3426984"/>
            <a:ext cx="6192786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точки «Метеостанция»</a:t>
            </a:r>
          </a:p>
          <a:p>
            <a:pPr algn="r"/>
            <a: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экологической тропинке.</a:t>
            </a:r>
          </a:p>
          <a:p>
            <a:pPr algn="r"/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Воспитатель: Суворова Наталья</a:t>
            </a:r>
          </a:p>
          <a:p>
            <a:pPr algn="r"/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Васильевна.</a:t>
            </a:r>
          </a:p>
          <a:p>
            <a:endParaRPr lang="ru-RU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130629" y="-214338"/>
            <a:ext cx="8799089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b="1" i="1" dirty="0" smtClean="0">
                <a:solidFill>
                  <a:srgbClr val="FF00FF"/>
                </a:solidFill>
                <a:latin typeface="Bookman Old Style" pitchFamily="18" charset="0"/>
                <a:cs typeface="Times New Roman" pitchFamily="18" charset="0"/>
              </a:rPr>
              <a:t>Чтение художественной литературы, загадывание загадок.</a:t>
            </a:r>
          </a:p>
        </p:txBody>
      </p:sp>
      <p:pic>
        <p:nvPicPr>
          <p:cNvPr id="9" name="Рисунок 8" descr="C:\Documents and Settings\Admin\Мои документы\Проект Метеоплощадкав детском саду2 2018 год\Фото к проекту 2018 год\SDC11353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86050" y="1714488"/>
            <a:ext cx="2928958" cy="22197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Рисунок 9" descr="C:\Documents and Settings\Admin\Мои документы\Проект Метеоплощадкав детском саду2 2018 год\Фото к проекту 2018 год\SDC11346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929322" y="1928802"/>
            <a:ext cx="2857520" cy="214312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1" name="Рисунок 10" descr="C:\Documents and Settings\Admin\Мои документы\Проект Метеоплощадкав детском саду2 2018 год\Фото к проекту 2018 год\SDC11352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57158" y="3857628"/>
            <a:ext cx="3260725" cy="273129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2" name="Рисунок 11" descr="C:\Documents and Settings\Admin\Мои документы\Проект Метеоплощадкав детском саду2 2018 год\Фото к проекту 2018 год\SDC11351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357555" y="4143380"/>
            <a:ext cx="3214710" cy="228601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00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13" name="Рисунок 12" descr="C:\Documents and Settings\Admin\Мои документы\sinichkin-kalendar-bianki.jpg"/>
          <p:cNvPicPr/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14282" y="1357298"/>
            <a:ext cx="2532033" cy="21408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4253414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39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907704" y="3426984"/>
            <a:ext cx="6192786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точки «Метеостанция»</a:t>
            </a:r>
          </a:p>
          <a:p>
            <a:pPr algn="r"/>
            <a: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экологической тропинке.</a:t>
            </a:r>
          </a:p>
          <a:p>
            <a:pPr algn="r"/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Воспитатель: Суворова Наталья</a:t>
            </a:r>
          </a:p>
          <a:p>
            <a:pPr algn="r"/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Васильевна.</a:t>
            </a:r>
          </a:p>
          <a:p>
            <a:endParaRPr lang="ru-RU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130629" y="-214338"/>
            <a:ext cx="8799089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400" b="1" i="1" dirty="0" smtClean="0">
                <a:solidFill>
                  <a:srgbClr val="FF00FF"/>
                </a:solidFill>
                <a:latin typeface="Bookman Old Style" pitchFamily="18" charset="0"/>
                <a:cs typeface="Times New Roman" pitchFamily="18" charset="0"/>
              </a:rPr>
              <a:t>Дидактические игры.</a:t>
            </a:r>
          </a:p>
          <a:p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latin typeface="Bookman Old Style" pitchFamily="18" charset="0"/>
                <a:cs typeface="Times New Roman" pitchFamily="18" charset="0"/>
              </a:rPr>
              <a:t>Цель</a:t>
            </a:r>
            <a:r>
              <a:rPr lang="ru-RU" sz="2000" b="1" i="1" dirty="0" smtClean="0">
                <a:solidFill>
                  <a:schemeClr val="accent2">
                    <a:lumMod val="75000"/>
                  </a:schemeClr>
                </a:solidFill>
                <a:latin typeface="Bookman Old Style" pitchFamily="18" charset="0"/>
                <a:cs typeface="Times New Roman" pitchFamily="18" charset="0"/>
              </a:rPr>
              <a:t>:</a:t>
            </a:r>
            <a:r>
              <a:rPr lang="ru-RU" sz="2000" b="1" i="1" dirty="0" smtClean="0">
                <a:solidFill>
                  <a:schemeClr val="accent2">
                    <a:lumMod val="75000"/>
                  </a:schemeClr>
                </a:solidFill>
                <a:latin typeface="Bookman Old Style" pitchFamily="18" charset="0"/>
              </a:rPr>
              <a:t> формировать интерес ребенка к окружающему миру, любви к родной природе, защищать и беречь ее, развивать эмоционально - положительное содержательное общение, способствовать формированию социально- личностного и познавательно- речевого развития ребенка. </a:t>
            </a:r>
          </a:p>
          <a:p>
            <a:endParaRPr lang="ru-RU" sz="2000" b="1" dirty="0" smtClean="0">
              <a:solidFill>
                <a:schemeClr val="accent2">
                  <a:lumMod val="75000"/>
                </a:schemeClr>
              </a:solidFill>
              <a:latin typeface="Bookman Old Style" pitchFamily="18" charset="0"/>
              <a:cs typeface="Times New Roman" pitchFamily="18" charset="0"/>
            </a:endParaRPr>
          </a:p>
        </p:txBody>
      </p:sp>
      <p:pic>
        <p:nvPicPr>
          <p:cNvPr id="9" name="Рисунок 8" descr="C:\Documents and Settings\Admin\Мои документы\Проект Метеоплощадкав детском саду2 2018 год\Фото к проекту 2018 год\Дидактические игры\SDC11032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282" y="2500306"/>
            <a:ext cx="2405033" cy="2071702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0" name="Рисунок 9" descr="C:\Documents and Settings\Admin\Мои документы\Проект Метеоплощадкав детском саду2 2018 год\Фото к проекту 2018 год\Дидактические игры\SDC11051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94465" y="2410334"/>
            <a:ext cx="2600325" cy="19502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 descr="C:\Documents and Settings\Admin\Мои документы\Проект Метеоплощадкав детском саду2 2018 год\Фото к проекту 2018 год\Дидактические игры\SDC11048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715008" y="3071810"/>
            <a:ext cx="3200400" cy="24003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Рисунок 11" descr="C:\Documents and Settings\Admin\Мои документы\Проект Метеоплощадкав детском саду2 2018 год\Фото к проекту 2018 год\Дидактические игры\SDC11042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14282" y="4836320"/>
            <a:ext cx="2695575" cy="202168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3" name="Рисунок 12" descr="C:\Documents and Settings\Admin\Мои документы\Проект Метеоплощадкав детском саду2 2018 год\Фото к проекту 2018 год\Дидактические игры\SDC11059.JPG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857488" y="4429132"/>
            <a:ext cx="2714644" cy="221455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xmlns="" val="4253414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39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907704" y="3426984"/>
            <a:ext cx="6192786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точки «Метеостанция»</a:t>
            </a:r>
          </a:p>
          <a:p>
            <a:pPr algn="r"/>
            <a: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экологической тропинке.</a:t>
            </a:r>
          </a:p>
          <a:p>
            <a:pPr algn="r"/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Воспитатель: Суворова Наталья</a:t>
            </a:r>
          </a:p>
          <a:p>
            <a:pPr algn="r"/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Васильевна.</a:t>
            </a:r>
          </a:p>
          <a:p>
            <a:endParaRPr lang="ru-RU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130629" y="0"/>
            <a:ext cx="879908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i="1" dirty="0" smtClean="0">
                <a:solidFill>
                  <a:srgbClr val="FF00FF"/>
                </a:solidFill>
                <a:latin typeface="Bookman Old Style" pitchFamily="18" charset="0"/>
                <a:cs typeface="Times New Roman" pitchFamily="18" charset="0"/>
              </a:rPr>
              <a:t>Подвижные игры.</a:t>
            </a:r>
          </a:p>
          <a:p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latin typeface="Bookman Old Style" pitchFamily="18" charset="0"/>
                <a:cs typeface="Times New Roman" pitchFamily="18" charset="0"/>
              </a:rPr>
              <a:t>Цель: </a:t>
            </a:r>
            <a:r>
              <a:rPr lang="ru-RU" sz="2000" b="1" i="1" dirty="0" smtClean="0">
                <a:solidFill>
                  <a:schemeClr val="accent2">
                    <a:lumMod val="75000"/>
                  </a:schemeClr>
                </a:solidFill>
                <a:latin typeface="Bookman Old Style" pitchFamily="18" charset="0"/>
              </a:rPr>
              <a:t>развивать ловкость, быстроту реакции, ориентировку в пространстве, воображение, пластику; активизировать знания о явлениях неживой природы.</a:t>
            </a:r>
          </a:p>
          <a:p>
            <a:r>
              <a:rPr lang="ru-RU" sz="2000" b="1" i="1" dirty="0" smtClean="0">
                <a:solidFill>
                  <a:schemeClr val="accent2">
                    <a:lumMod val="75000"/>
                  </a:schemeClr>
                </a:solidFill>
                <a:latin typeface="Bookman Old Style" pitchFamily="18" charset="0"/>
              </a:rPr>
              <a:t> </a:t>
            </a:r>
          </a:p>
          <a:p>
            <a:endParaRPr lang="ru-RU" sz="2000" b="1" dirty="0" smtClean="0">
              <a:solidFill>
                <a:schemeClr val="accent2">
                  <a:lumMod val="75000"/>
                </a:schemeClr>
              </a:solidFill>
              <a:latin typeface="Bookman Old Style" pitchFamily="18" charset="0"/>
              <a:cs typeface="Times New Roman" pitchFamily="18" charset="0"/>
            </a:endParaRPr>
          </a:p>
        </p:txBody>
      </p:sp>
      <p:pic>
        <p:nvPicPr>
          <p:cNvPr id="9" name="Рисунок 8" descr="C:\Documents and Settings\Admin\Мои документы\Проект Метеоплощадкав детском саду2 2018 год\Фото к проекту 2018 год\Подвижные игры\SDC11506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15008" y="3857628"/>
            <a:ext cx="3159124" cy="236934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10" name="Рисунок 9" descr="C:\Documents and Settings\Admin\Мои документы\Проект Метеоплощадкав детском саду2 2018 год\Фото к проекту 2018 год\Подвижные игры\SDC11533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4282" y="1714488"/>
            <a:ext cx="2643173" cy="214314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1" name="Рисунок 10" descr="C:\Documents and Settings\Admin\Мои документы\Проект Метеоплощадкав детском саду2 2018 год\Фото к проекту 2018 год\Подвижные игры\SDC11538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018972" y="1571612"/>
            <a:ext cx="2838912" cy="22788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 descr="C:\Documents and Settings\Admin\Мои документы\Проект Метеоплощадкав детском саду2 2018 год\Фото к проекту 2018 год\Подвижные игры\SDC11541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215074" y="1643050"/>
            <a:ext cx="2643206" cy="20717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Рисунок 12" descr="C:\Documents and Settings\Admin\Мои документы\Проект Метеоплощадкав детском саду2 2018 год\Фото к проекту 2018 год\Подвижные игры\SDC11070.JPG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14282" y="4214818"/>
            <a:ext cx="2857500" cy="228601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4" name="Рисунок 13" descr="C:\Documents and Settings\Admin\Мои документы\Проект Метеоплощадкав детском саду2 2018 год\Фото к проекту 2018 год\Подвижные игры\SDC11066.JPG"/>
          <p:cNvPicPr/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917371" y="4143380"/>
            <a:ext cx="2654729" cy="225742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xmlns="" val="4253414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39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907704" y="3426984"/>
            <a:ext cx="6192786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точки «Метеостанция»</a:t>
            </a:r>
          </a:p>
          <a:p>
            <a:pPr algn="r"/>
            <a: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экологической тропинке.</a:t>
            </a:r>
          </a:p>
          <a:p>
            <a:pPr algn="r"/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Воспитатель: Суворова Наталья</a:t>
            </a:r>
          </a:p>
          <a:p>
            <a:pPr algn="r"/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Васильевна.</a:t>
            </a:r>
          </a:p>
          <a:p>
            <a:endParaRPr lang="ru-RU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059832" y="76470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pic>
        <p:nvPicPr>
          <p:cNvPr id="8" name="Рисунок 7" descr="C:\Documents and Settings\Admin\Мои документы\Проект Метеоплощадкав детском саду2 2018 год\Фото к проекту 2018 год\Подвижные игры\SDC11542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282" y="214290"/>
            <a:ext cx="2714644" cy="257176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9" name="Рисунок 8" descr="C:\Documents and Settings\Admin\Мои документы\Проект Метеоплощадкав детском саду2 2018 год\Фото к проекту 2018 год\Подвижные игры\SDC11550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786050" y="357166"/>
            <a:ext cx="2934373" cy="22145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 descr="C:\Documents and Settings\Admin\Мои документы\Проект Метеоплощадкав детском саду2 2018 год\Фото к проекту 2018 год\Подвижные игры\SDC11556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857884" y="428604"/>
            <a:ext cx="3065001" cy="250033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11" name="Рисунок 10" descr="C:\Documents and Settings\Admin\Мои документы\Проект Метеоплощадкав детском саду2 2018 год\Фото к проекту 2018 год\Подвижные игры\SDC11554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3786190"/>
            <a:ext cx="2857519" cy="271464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2" name="Рисунок 11" descr="C:\Documents and Settings\Admin\Мои документы\Проект Метеоплощадкав детском саду2 2018 год\Фото к проекту 2018 год\Подвижные игры\SDC11557.JPG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215074" y="3571876"/>
            <a:ext cx="2714644" cy="250033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3" name="Рисунок 12" descr="C:\Documents and Settings\Admin\Мои документы\Проект Метеоплощадкав детском саду2 2018 год\Фото к проекту 2018 год\Подвижные игры\SDC11560.JPG"/>
          <p:cNvPicPr/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928926" y="2857496"/>
            <a:ext cx="3071834" cy="250033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00B0F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1912071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39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907704" y="3426984"/>
            <a:ext cx="6192786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точки «Метеостанция»</a:t>
            </a:r>
          </a:p>
          <a:p>
            <a:pPr algn="r"/>
            <a: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экологической тропинке.</a:t>
            </a:r>
          </a:p>
          <a:p>
            <a:pPr algn="r"/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Воспитатель: Суворова Наталья</a:t>
            </a:r>
          </a:p>
          <a:p>
            <a:pPr algn="r"/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Васильевна.</a:t>
            </a:r>
          </a:p>
          <a:p>
            <a:endParaRPr lang="ru-RU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059832" y="76470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0" y="0"/>
            <a:ext cx="850109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400" b="1" i="1" u="none" strike="noStrike" cap="none" normalizeH="0" baseline="0" dirty="0" smtClean="0">
                <a:ln>
                  <a:noFill/>
                </a:ln>
                <a:solidFill>
                  <a:srgbClr val="FF00FF"/>
                </a:solidFill>
                <a:effectLst/>
                <a:latin typeface="Bookman Old Style" pitchFamily="18" charset="0"/>
                <a:ea typeface="Times New Roman" pitchFamily="18" charset="0"/>
              </a:rPr>
              <a:t>Творческая мастерская</a:t>
            </a:r>
            <a:endParaRPr kumimoji="0" lang="ru-RU" sz="4400" b="1" i="1" u="none" strike="noStrike" cap="none" normalizeH="0" baseline="0" dirty="0" smtClean="0">
              <a:ln>
                <a:noFill/>
              </a:ln>
              <a:solidFill>
                <a:srgbClr val="FF00FF"/>
              </a:solidFill>
              <a:effectLst/>
              <a:latin typeface="Bookman Old Style" pitchFamily="18" charset="0"/>
            </a:endParaRPr>
          </a:p>
        </p:txBody>
      </p:sp>
      <p:sp>
        <p:nvSpPr>
          <p:cNvPr id="12291" name="Rectangle 3"/>
          <p:cNvSpPr>
            <a:spLocks noChangeArrowheads="1"/>
          </p:cNvSpPr>
          <p:nvPr/>
        </p:nvSpPr>
        <p:spPr bwMode="auto">
          <a:xfrm>
            <a:off x="0" y="615553"/>
            <a:ext cx="9144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rgbClr val="3333CC"/>
                </a:solidFill>
                <a:effectLst/>
                <a:latin typeface="Monotype Corsiva" pitchFamily="66" charset="0"/>
                <a:ea typeface="Times New Roman" pitchFamily="18" charset="0"/>
              </a:rPr>
              <a:t>Рисование </a:t>
            </a:r>
            <a:r>
              <a:rPr kumimoji="0" lang="ru-RU" sz="4000" b="1" i="0" u="none" strike="noStrike" cap="none" normalizeH="0" dirty="0" smtClean="0">
                <a:ln>
                  <a:noFill/>
                </a:ln>
                <a:solidFill>
                  <a:srgbClr val="3333CC"/>
                </a:solidFill>
                <a:effectLst/>
                <a:latin typeface="Monotype Corsiva" pitchFamily="66" charset="0"/>
                <a:ea typeface="Times New Roman" pitchFamily="18" charset="0"/>
              </a:rPr>
              <a:t> </a:t>
            </a: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rgbClr val="3333CC"/>
                </a:solidFill>
                <a:effectLst/>
                <a:latin typeface="Monotype Corsiva" pitchFamily="66" charset="0"/>
                <a:ea typeface="Times New Roman" pitchFamily="18" charset="0"/>
              </a:rPr>
              <a:t>«Моя любимая погода летом.»</a:t>
            </a:r>
            <a:endParaRPr kumimoji="0" lang="ru-RU" sz="4000" b="1" i="0" u="none" strike="noStrike" cap="none" normalizeH="0" baseline="0" dirty="0" smtClean="0">
              <a:ln>
                <a:noFill/>
              </a:ln>
              <a:solidFill>
                <a:srgbClr val="3333CC"/>
              </a:solidFill>
              <a:effectLst/>
              <a:latin typeface="Monotype Corsiva" pitchFamily="66" charset="0"/>
            </a:endParaRPr>
          </a:p>
        </p:txBody>
      </p:sp>
      <p:sp>
        <p:nvSpPr>
          <p:cNvPr id="12292" name="Rectangle 4"/>
          <p:cNvSpPr>
            <a:spLocks noChangeArrowheads="1"/>
          </p:cNvSpPr>
          <p:nvPr/>
        </p:nvSpPr>
        <p:spPr bwMode="auto">
          <a:xfrm>
            <a:off x="285720" y="1214422"/>
            <a:ext cx="857256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Bookman Old Style" pitchFamily="18" charset="0"/>
                <a:ea typeface="Times New Roman" pitchFamily="18" charset="0"/>
              </a:rPr>
              <a:t>Цель: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Bookman Old Style" pitchFamily="18" charset="0"/>
                <a:ea typeface="Times New Roman" pitchFamily="18" charset="0"/>
              </a:rPr>
              <a:t> 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Bookman Old Style" pitchFamily="18" charset="0"/>
                <a:ea typeface="Times New Roman" pitchFamily="18" charset="0"/>
              </a:rPr>
              <a:t>создать у детей радостное настроение, восторг и удивление от разнообразия красок, цветов лета.</a:t>
            </a:r>
            <a:endParaRPr kumimoji="0" lang="ru-RU" sz="2000" b="1" i="1" u="none" strike="noStrike" cap="none" normalizeH="0" baseline="0" dirty="0" smtClean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latin typeface="Bookman Old Style" pitchFamily="18" charset="0"/>
            </a:endParaRPr>
          </a:p>
        </p:txBody>
      </p:sp>
      <p:pic>
        <p:nvPicPr>
          <p:cNvPr id="12" name="Рисунок 11" descr="C:\Documents and Settings\Admin\Мои документы\Проект Метеоплощадкав детском саду2 2018 год\Фото к проекту 2018 год\Рисование Мы рисуем погоду\SDC11192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5786" y="1857364"/>
            <a:ext cx="3214710" cy="23574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Рисунок 12" descr="C:\Documents and Settings\Admin\Мои документы\Проект Метеоплощадкав детском саду2 2018 год\Фото к проекту 2018 год\Рисование Мы рисуем погоду\SDC11182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00" y="1571612"/>
            <a:ext cx="3357586" cy="243602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14" name="Рисунок 13" descr="C:\Documents and Settings\Admin\Мои документы\Проект Метеоплощадкав детском саду2 2018 год\Фото к проекту 2018 год\Рисование Мы рисуем погоду\SDC11179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14282" y="4500570"/>
            <a:ext cx="2786082" cy="2071702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5" name="Рисунок 14" descr="C:\Documents and Settings\Admin\Мои документы\Проект Метеоплощадкав детском саду2 2018 год\Фото к проекту 2018 год\Рисование Мы рисуем погоду\SDC11196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143372" y="4071942"/>
            <a:ext cx="3714776" cy="27860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1912071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39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907704" y="3426984"/>
            <a:ext cx="6192786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точки «Метеостанция»</a:t>
            </a:r>
          </a:p>
          <a:p>
            <a:pPr algn="r"/>
            <a: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экологической тропинке.</a:t>
            </a:r>
          </a:p>
          <a:p>
            <a:pPr algn="r"/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Воспитатель: Суворова Наталья</a:t>
            </a:r>
          </a:p>
          <a:p>
            <a:pPr algn="r"/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Васильевна.</a:t>
            </a:r>
          </a:p>
          <a:p>
            <a:endParaRPr lang="ru-RU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059832" y="76470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11265" name="Rectangle 1"/>
          <p:cNvSpPr>
            <a:spLocks noChangeArrowheads="1"/>
          </p:cNvSpPr>
          <p:nvPr/>
        </p:nvSpPr>
        <p:spPr bwMode="auto">
          <a:xfrm>
            <a:off x="0" y="0"/>
            <a:ext cx="9144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343025" algn="l"/>
              </a:tabLst>
            </a:pPr>
            <a:r>
              <a:rPr kumimoji="0" lang="ru-RU" sz="4000" b="1" i="1" u="none" strike="noStrike" cap="none" normalizeH="0" baseline="0" dirty="0" smtClean="0">
                <a:ln>
                  <a:noFill/>
                </a:ln>
                <a:solidFill>
                  <a:srgbClr val="3333CC"/>
                </a:solidFill>
                <a:effectLst/>
                <a:latin typeface="Monotype Corsiva" pitchFamily="66" charset="0"/>
                <a:ea typeface="Times New Roman" pitchFamily="18" charset="0"/>
              </a:rPr>
              <a:t>Лепка «Радуга – дуга»</a:t>
            </a:r>
            <a:endParaRPr kumimoji="0" lang="ru-RU" sz="4000" b="1" i="1" u="none" strike="noStrike" cap="none" normalizeH="0" baseline="0" dirty="0" smtClean="0">
              <a:ln>
                <a:noFill/>
              </a:ln>
              <a:solidFill>
                <a:srgbClr val="3333CC"/>
              </a:solidFill>
              <a:effectLst/>
              <a:latin typeface="Monotype Corsiva" pitchFamily="66" charset="0"/>
            </a:endParaRPr>
          </a:p>
        </p:txBody>
      </p:sp>
      <p:sp>
        <p:nvSpPr>
          <p:cNvPr id="11266" name="Rectangle 2"/>
          <p:cNvSpPr>
            <a:spLocks noChangeArrowheads="1"/>
          </p:cNvSpPr>
          <p:nvPr/>
        </p:nvSpPr>
        <p:spPr bwMode="auto">
          <a:xfrm>
            <a:off x="214282" y="714356"/>
            <a:ext cx="8715436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343025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Bookman Old Style" pitchFamily="18" charset="0"/>
                <a:ea typeface="Times New Roman" pitchFamily="18" charset="0"/>
              </a:rPr>
              <a:t>Цель:</a:t>
            </a:r>
            <a:r>
              <a:rPr kumimoji="0" lang="ru-RU" sz="2000" b="1" i="0" u="none" strike="noStrike" cap="none" normalizeH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Bookman Old Style" pitchFamily="18" charset="0"/>
                <a:ea typeface="Times New Roman" pitchFamily="18" charset="0"/>
              </a:rPr>
              <a:t> 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Bookman Old Style" pitchFamily="18" charset="0"/>
                <a:ea typeface="Times New Roman" pitchFamily="18" charset="0"/>
              </a:rPr>
              <a:t>Учить детей изображать дугообразную форму радуги и порядок цветов в ней.</a:t>
            </a:r>
            <a:endParaRPr kumimoji="0" lang="ru-RU" sz="2000" b="1" i="1" u="none" strike="noStrike" cap="none" normalizeH="0" baseline="0" dirty="0" smtClean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latin typeface="Bookman Old Style" pitchFamily="18" charset="0"/>
            </a:endParaRPr>
          </a:p>
        </p:txBody>
      </p:sp>
      <p:pic>
        <p:nvPicPr>
          <p:cNvPr id="10" name="Рисунок 9" descr="C:\Documents and Settings\Admin\Мои документы\Проект Метеоплощадкав детском саду2 2018 год\Фото к проекту 2018 год\Лепка Радуга\SDC11456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720" y="1500174"/>
            <a:ext cx="2928958" cy="22145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 descr="C:\Documents and Settings\Admin\Мои документы\Проект Метеоплощадкав детском саду2 2018 год\Фото к проекту 2018 год\Лепка Радуга\SDC11472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57950" y="1428736"/>
            <a:ext cx="2428860" cy="242889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12" name="Рисунок 11" descr="C:\Documents and Settings\Admin\Мои документы\Проект Метеоплощадкав детском саду2 2018 год\Фото к проекту 2018 год\Лепка Радуга\SDC11484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85720" y="4071942"/>
            <a:ext cx="3357586" cy="2428892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3" name="Рисунок 12" descr="C:\Documents and Settings\Admin\Мои документы\Проект Метеоплощадкав детском саду2 2018 год\Фото к проекту 2018 год\Лепка Радуга\SDC11488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429124" y="4000504"/>
            <a:ext cx="3500462" cy="264320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00B0F0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4" name="Рисунок 13" descr="C:\Documents and Settings\Admin\Мои документы\Проект Метеоплощадкав детском саду2 2018 год\Фото к проекту 2018 год\Лепка Радуга\SDC11477.JPG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428992" y="1428736"/>
            <a:ext cx="2786082" cy="22860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xmlns="" val="1912071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39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907704" y="3426984"/>
            <a:ext cx="6192786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точки «Метеостанция»</a:t>
            </a:r>
          </a:p>
          <a:p>
            <a:pPr algn="r"/>
            <a: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экологической тропинке.</a:t>
            </a:r>
          </a:p>
          <a:p>
            <a:pPr algn="r"/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Воспитатель: Суворова Наталья</a:t>
            </a:r>
          </a:p>
          <a:p>
            <a:pPr algn="r"/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Васильевна.</a:t>
            </a:r>
          </a:p>
          <a:p>
            <a:endParaRPr lang="ru-RU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059832" y="76470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10241" name="Rectangle 1"/>
          <p:cNvSpPr>
            <a:spLocks noChangeArrowheads="1"/>
          </p:cNvSpPr>
          <p:nvPr/>
        </p:nvSpPr>
        <p:spPr bwMode="auto">
          <a:xfrm>
            <a:off x="500034" y="214290"/>
            <a:ext cx="8643966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rgbClr val="3333CC"/>
                </a:solidFill>
                <a:effectLst/>
                <a:latin typeface="Monotype Corsiva" pitchFamily="66" charset="0"/>
                <a:ea typeface="Times New Roman" pitchFamily="18" charset="0"/>
              </a:rPr>
              <a:t>Ручной труд «Вертушки»</a:t>
            </a:r>
            <a:endParaRPr kumimoji="0" lang="ru-RU" sz="4000" b="1" i="0" u="none" strike="noStrike" cap="none" normalizeH="0" baseline="0" dirty="0" smtClean="0">
              <a:ln>
                <a:noFill/>
              </a:ln>
              <a:solidFill>
                <a:srgbClr val="3333CC"/>
              </a:solidFill>
              <a:effectLst/>
              <a:latin typeface="Monotype Corsiva" pitchFamily="66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57158" y="1000108"/>
            <a:ext cx="458007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latin typeface="Bookman Old Style" pitchFamily="18" charset="0"/>
              </a:rPr>
              <a:t> </a:t>
            </a:r>
            <a:endParaRPr lang="ru-RU" sz="2000" b="1" dirty="0">
              <a:solidFill>
                <a:schemeClr val="accent2">
                  <a:lumMod val="75000"/>
                </a:schemeClr>
              </a:solidFill>
              <a:latin typeface="Bookman Old Style" pitchFamily="18" charset="0"/>
            </a:endParaRP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357158" y="857232"/>
            <a:ext cx="8358246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Bookman Old Style" pitchFamily="18" charset="0"/>
                <a:ea typeface="Times New Roman" pitchFamily="18" charset="0"/>
              </a:rPr>
              <a:t>Цель: 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Bookman Old Style" pitchFamily="18" charset="0"/>
                <a:ea typeface="Times New Roman" pitchFamily="18" charset="0"/>
              </a:rPr>
              <a:t>учить детей делать вертушку из бумаги, по образцу; формировать представление о воздухе, его свойствах (бесцветный, имеет вес, не имеет запаха, легче воды, движется); о роли в жизни живых существ.</a:t>
            </a:r>
            <a:endParaRPr kumimoji="0" lang="ru-RU" sz="2000" b="1" i="1" u="none" strike="noStrike" cap="none" normalizeH="0" baseline="0" dirty="0" smtClean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latin typeface="Bookman Old Style" pitchFamily="18" charset="0"/>
            </a:endParaRPr>
          </a:p>
        </p:txBody>
      </p:sp>
      <p:pic>
        <p:nvPicPr>
          <p:cNvPr id="11" name="Рисунок 10" descr="C:\Documents and Settings\Admin\Мои документы\Проект Метеоплощадкав детском саду2 2018 год\Фото к проекту 2018 год\Ручной труд Вертушки\SDC11570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7158" y="2285992"/>
            <a:ext cx="2786050" cy="20717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 descr="C:\Documents and Settings\Admin\Мои документы\Проект Метеоплощадкав детском саду2 2018 год\Фото к проекту 2018 год\Ручной труд Вертушки\SDC11573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43636" y="2285992"/>
            <a:ext cx="2781300" cy="20859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Рисунок 12" descr="C:\Documents and Settings\Admin\Мои документы\Проект Метеоплощадкав детском саду2 2018 год\Фото к проекту 2018 год\Ручной труд Вертушки\SDC11580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357554" y="2285992"/>
            <a:ext cx="2571768" cy="20002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Рисунок 13" descr="C:\Documents and Settings\Admin\Мои документы\Проект Метеоплощадкав детском саду2 2018 год\Фото к проекту 2018 год\Ручной труд Вертушки\SDC11586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214678" y="4357694"/>
            <a:ext cx="3000396" cy="228601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00B0F0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5" name="Рисунок 14" descr="C:\Documents and Settings\Admin\Мои документы\Проект Метеоплощадкав детском саду2 2018 год\Фото к проекту 2018 год\Ручной труд Вертушки\SDC11592.JPG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14282" y="4500570"/>
            <a:ext cx="2798791" cy="214314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6" name="Рисунок 15" descr="C:\Documents and Settings\Admin\Мои документы\Проект Метеоплощадкав детском саду2 2018 год\Фото к проекту 2018 год\Ручной труд Вертушки\SDC11594.JPG"/>
          <p:cNvPicPr/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500826" y="4357694"/>
            <a:ext cx="2428892" cy="221457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1912071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39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907704" y="3426984"/>
            <a:ext cx="6192786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точки «Метеостанция»</a:t>
            </a:r>
          </a:p>
          <a:p>
            <a:pPr algn="r"/>
            <a: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экологической тропинке.</a:t>
            </a:r>
          </a:p>
          <a:p>
            <a:pPr algn="r"/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Воспитатель: Суворова Наталья</a:t>
            </a:r>
          </a:p>
          <a:p>
            <a:pPr algn="r"/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Васильевна.</a:t>
            </a:r>
          </a:p>
          <a:p>
            <a:endParaRPr lang="ru-RU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059832" y="76470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0" y="0"/>
            <a:ext cx="8929718" cy="43704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i="1" dirty="0" smtClean="0">
                <a:solidFill>
                  <a:srgbClr val="3333CC"/>
                </a:solidFill>
                <a:latin typeface="Monotype Corsiva" pitchFamily="66" charset="0"/>
              </a:rPr>
              <a:t>Коллективная работа: «Солнышко лучистое»</a:t>
            </a:r>
          </a:p>
          <a:p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latin typeface="Bookman Old Style" pitchFamily="18" charset="0"/>
              </a:rPr>
              <a:t>Цель</a:t>
            </a:r>
            <a:r>
              <a:rPr lang="ru-RU" sz="2000" b="1" i="1" dirty="0" smtClean="0">
                <a:solidFill>
                  <a:schemeClr val="accent2">
                    <a:lumMod val="75000"/>
                  </a:schemeClr>
                </a:solidFill>
                <a:latin typeface="Bookman Old Style" pitchFamily="18" charset="0"/>
              </a:rPr>
              <a:t>: развивать композиционные умения, ритмично располагать одинаковые формы в ряд; прививать эстетический вкус; воспитывать навыки сотрудничества со сверстниками и взрослыми.</a:t>
            </a:r>
          </a:p>
          <a:p>
            <a:endParaRPr lang="ru-RU" sz="2000" b="1" dirty="0" smtClean="0">
              <a:solidFill>
                <a:schemeClr val="accent2">
                  <a:lumMod val="75000"/>
                </a:schemeClr>
              </a:solidFill>
              <a:latin typeface="Bookman Old Style" pitchFamily="18" charset="0"/>
            </a:endParaRPr>
          </a:p>
          <a:p>
            <a:endParaRPr lang="ru-RU" sz="4000" b="1" i="1" dirty="0" smtClean="0">
              <a:solidFill>
                <a:srgbClr val="3333CC"/>
              </a:solidFill>
              <a:latin typeface="Monotype Corsiva" pitchFamily="66" charset="0"/>
            </a:endParaRPr>
          </a:p>
          <a:p>
            <a:endParaRPr lang="ru-RU" sz="4000" b="1" i="1" dirty="0" smtClean="0">
              <a:solidFill>
                <a:srgbClr val="3333CC"/>
              </a:solidFill>
              <a:latin typeface="Monotype Corsiva" pitchFamily="66" charset="0"/>
            </a:endParaRPr>
          </a:p>
          <a:p>
            <a:r>
              <a:rPr lang="ru-RU" sz="4000" b="1" i="1" dirty="0" smtClean="0">
                <a:solidFill>
                  <a:srgbClr val="3333CC"/>
                </a:solidFill>
                <a:latin typeface="Monotype Corsiva" pitchFamily="66" charset="0"/>
              </a:rPr>
              <a:t> </a:t>
            </a:r>
            <a:endParaRPr lang="ru-RU" sz="4000" dirty="0" smtClean="0">
              <a:solidFill>
                <a:srgbClr val="3333CC"/>
              </a:solidFill>
              <a:latin typeface="Monotype Corsiva" pitchFamily="66" charset="0"/>
            </a:endParaRPr>
          </a:p>
          <a:p>
            <a:r>
              <a:rPr lang="ru-RU" b="1" i="1" dirty="0" smtClean="0"/>
              <a:t> </a:t>
            </a:r>
            <a:endParaRPr lang="ru-RU" dirty="0"/>
          </a:p>
        </p:txBody>
      </p:sp>
      <p:pic>
        <p:nvPicPr>
          <p:cNvPr id="9" name="Рисунок 8" descr="C:\Documents and Settings\Admin\Мои документы\Проект Метеоплощадкав детском саду2 2018 год\Фото к проекту 2018 год\Коллективная работа Солнышко лучистое\SDC11320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282" y="1857364"/>
            <a:ext cx="2786082" cy="20717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 descr="C:\Documents and Settings\Admin\Мои документы\Проект Метеоплощадкав детском саду2 2018 год\Фото к проекту 2018 год\Коллективная работа Солнышко лучистое\SDC11318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357554" y="1857364"/>
            <a:ext cx="2714644" cy="20717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 descr="C:\Documents and Settings\Admin\Мои документы\Проект Метеоплощадкав детском саду2 2018 год\Фото к проекту 2018 год\Коллективная работа Солнышко лучистое\SDC11331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215074" y="1785926"/>
            <a:ext cx="2643206" cy="21431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Рисунок 12" descr="C:\Documents and Settings\Admin\Мои документы\Проект Метеоплощадкав детском саду2 2018 год\Фото к проекту 2018 год\Коллективная работа Солнышко лучистое\SDC11339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000364" y="3929066"/>
            <a:ext cx="3214710" cy="264318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00B0F0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4" name="Рисунок 13" descr="C:\Documents and Settings\Admin\Мои документы\Проект Метеоплощадкав детском саду2 2018 год\Фото к проекту 2018 год\Коллективная работа Солнышко лучистое\SDC11332.JPG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14282" y="4143380"/>
            <a:ext cx="2857488" cy="235745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5" name="Рисунок 14" descr="C:\Documents and Settings\Admin\Мои документы\Проект Метеоплощадкав детском саду2 2018 год\Фото к проекту 2018 год\Коллективная работа Солнышко лучистое\SDC11337.JPG"/>
          <p:cNvPicPr/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286512" y="3786190"/>
            <a:ext cx="2643206" cy="250033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1912071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39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907704" y="3426984"/>
            <a:ext cx="6192786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точки «Метеостанция»</a:t>
            </a:r>
          </a:p>
          <a:p>
            <a:pPr algn="r"/>
            <a: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экологической тропинке.</a:t>
            </a:r>
          </a:p>
          <a:p>
            <a:pPr algn="r"/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Воспитатель: Суворова Наталья</a:t>
            </a:r>
          </a:p>
          <a:p>
            <a:pPr algn="r"/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Васильевна.</a:t>
            </a:r>
          </a:p>
          <a:p>
            <a:endParaRPr lang="ru-RU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059832" y="76470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0" y="0"/>
            <a:ext cx="8929718" cy="25237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b="1" dirty="0" smtClean="0">
              <a:solidFill>
                <a:schemeClr val="accent2">
                  <a:lumMod val="75000"/>
                </a:schemeClr>
              </a:solidFill>
              <a:latin typeface="Bookman Old Style" pitchFamily="18" charset="0"/>
            </a:endParaRPr>
          </a:p>
          <a:p>
            <a:endParaRPr lang="ru-RU" sz="4000" b="1" i="1" dirty="0" smtClean="0">
              <a:solidFill>
                <a:srgbClr val="3333CC"/>
              </a:solidFill>
              <a:latin typeface="Monotype Corsiva" pitchFamily="66" charset="0"/>
            </a:endParaRPr>
          </a:p>
          <a:p>
            <a:endParaRPr lang="ru-RU" sz="4000" b="1" i="1" dirty="0" smtClean="0">
              <a:solidFill>
                <a:srgbClr val="3333CC"/>
              </a:solidFill>
              <a:latin typeface="Monotype Corsiva" pitchFamily="66" charset="0"/>
            </a:endParaRPr>
          </a:p>
          <a:p>
            <a:r>
              <a:rPr lang="ru-RU" sz="4000" b="1" i="1" dirty="0" smtClean="0">
                <a:solidFill>
                  <a:srgbClr val="3333CC"/>
                </a:solidFill>
                <a:latin typeface="Monotype Corsiva" pitchFamily="66" charset="0"/>
              </a:rPr>
              <a:t> </a:t>
            </a:r>
            <a:endParaRPr lang="ru-RU" sz="4000" dirty="0" smtClean="0">
              <a:solidFill>
                <a:srgbClr val="3333CC"/>
              </a:solidFill>
              <a:latin typeface="Monotype Corsiva" pitchFamily="66" charset="0"/>
            </a:endParaRPr>
          </a:p>
          <a:p>
            <a:r>
              <a:rPr lang="ru-RU" b="1" i="1" dirty="0" smtClean="0"/>
              <a:t> 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0" y="1"/>
            <a:ext cx="9144000" cy="68634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i="1" dirty="0" smtClean="0">
                <a:solidFill>
                  <a:srgbClr val="FF00FF"/>
                </a:solidFill>
                <a:latin typeface="Bookman Old Style" pitchFamily="18" charset="0"/>
              </a:rPr>
              <a:t>Проведение праздника </a:t>
            </a:r>
          </a:p>
          <a:p>
            <a:r>
              <a:rPr lang="ru-RU" sz="4000" b="1" i="1" dirty="0" smtClean="0">
                <a:solidFill>
                  <a:srgbClr val="FF00FF"/>
                </a:solidFill>
                <a:latin typeface="Bookman Old Style" pitchFamily="18" charset="0"/>
              </a:rPr>
              <a:t>«У природы нет плохой погоды»</a:t>
            </a:r>
          </a:p>
          <a:p>
            <a:endParaRPr lang="ru-RU" sz="4000" b="1" i="1" dirty="0" smtClean="0">
              <a:solidFill>
                <a:srgbClr val="FF00FF"/>
              </a:solidFill>
              <a:latin typeface="Bookman Old Style" pitchFamily="18" charset="0"/>
            </a:endParaRPr>
          </a:p>
          <a:p>
            <a:endParaRPr lang="ru-RU" sz="4000" b="1" i="1" dirty="0" smtClean="0">
              <a:solidFill>
                <a:srgbClr val="FF00FF"/>
              </a:solidFill>
              <a:latin typeface="Bookman Old Style" pitchFamily="18" charset="0"/>
            </a:endParaRPr>
          </a:p>
          <a:p>
            <a:endParaRPr lang="ru-RU" sz="4000" b="1" i="1" dirty="0" smtClean="0">
              <a:solidFill>
                <a:srgbClr val="FF00FF"/>
              </a:solidFill>
              <a:latin typeface="Bookman Old Style" pitchFamily="18" charset="0"/>
            </a:endParaRPr>
          </a:p>
          <a:p>
            <a:endParaRPr lang="ru-RU" sz="4000" b="1" i="1" dirty="0" smtClean="0">
              <a:solidFill>
                <a:srgbClr val="FF00FF"/>
              </a:solidFill>
              <a:latin typeface="Bookman Old Style" pitchFamily="18" charset="0"/>
            </a:endParaRPr>
          </a:p>
          <a:p>
            <a:endParaRPr lang="ru-RU" sz="4000" b="1" i="1" dirty="0" smtClean="0">
              <a:solidFill>
                <a:srgbClr val="FF00FF"/>
              </a:solidFill>
              <a:latin typeface="Bookman Old Style" pitchFamily="18" charset="0"/>
            </a:endParaRPr>
          </a:p>
          <a:p>
            <a:endParaRPr lang="ru-RU" sz="4000" b="1" i="1" dirty="0" smtClean="0">
              <a:solidFill>
                <a:srgbClr val="FF00FF"/>
              </a:solidFill>
              <a:latin typeface="Bookman Old Style" pitchFamily="18" charset="0"/>
            </a:endParaRPr>
          </a:p>
          <a:p>
            <a:endParaRPr lang="ru-RU" sz="4000" b="1" i="1" dirty="0" smtClean="0">
              <a:solidFill>
                <a:srgbClr val="FF00FF"/>
              </a:solidFill>
              <a:latin typeface="Bookman Old Style" pitchFamily="18" charset="0"/>
            </a:endParaRPr>
          </a:p>
          <a:p>
            <a:endParaRPr lang="ru-RU" sz="4000" b="1" i="1" dirty="0" smtClean="0">
              <a:solidFill>
                <a:srgbClr val="FF00FF"/>
              </a:solidFill>
              <a:latin typeface="Bookman Old Style" pitchFamily="18" charset="0"/>
            </a:endParaRPr>
          </a:p>
          <a:p>
            <a:endParaRPr lang="ru-RU" sz="4000" b="1" i="1" dirty="0">
              <a:solidFill>
                <a:srgbClr val="FF00FF"/>
              </a:solidFill>
              <a:latin typeface="Bookman Old Style" pitchFamily="18" charset="0"/>
            </a:endParaRPr>
          </a:p>
        </p:txBody>
      </p:sp>
      <p:sp>
        <p:nvSpPr>
          <p:cNvPr id="11266" name="Rectangle 2"/>
          <p:cNvSpPr>
            <a:spLocks noChangeArrowheads="1"/>
          </p:cNvSpPr>
          <p:nvPr/>
        </p:nvSpPr>
        <p:spPr bwMode="auto">
          <a:xfrm>
            <a:off x="357158" y="1357298"/>
            <a:ext cx="8501122" cy="55399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Bookman Old Style" pitchFamily="18" charset="0"/>
                <a:ea typeface="Times New Roman" pitchFamily="18" charset="0"/>
              </a:rPr>
              <a:t>Цель: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Bookman Old Style" pitchFamily="18" charset="0"/>
                <a:ea typeface="Times New Roman" pitchFamily="18" charset="0"/>
              </a:rPr>
              <a:t> 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Bookman Old Style" pitchFamily="18" charset="0"/>
                <a:ea typeface="Times New Roman" pitchFamily="18" charset="0"/>
              </a:rPr>
              <a:t>Закрепить представления детей о природных явлениях, и приметах погоды. Учить соотносить природные явления с временем года в игре " Когда это бывает?". Уметь подбирать определения и эпитеты к словам: небо, солнце, погода, северный ветер, южный ветер. Развивать монологическую речь при составлении коротких рассказов о природных явлениях. Упражнять в различении и использовании условных обозначений в уголке природы. Развивать внимание, память в игре: "Оденься по погоде". Упражнять в чтении слов на карточках в игре: "Прочитай и отгадай"</a:t>
            </a:r>
            <a:endParaRPr kumimoji="0" lang="ru-RU" sz="2400" b="1" i="1" u="none" strike="noStrike" cap="none" normalizeH="0" baseline="0" dirty="0" smtClean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latin typeface="Bookman Old Style" pitchFamily="18" charset="0"/>
            </a:endParaRPr>
          </a:p>
          <a:p>
            <a:pPr marL="0" marR="0" lvl="0" indent="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12071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39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907704" y="3426984"/>
            <a:ext cx="6192786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точки «Метеостанция»</a:t>
            </a:r>
          </a:p>
          <a:p>
            <a:pPr algn="r"/>
            <a: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экологической тропинке.</a:t>
            </a:r>
          </a:p>
          <a:p>
            <a:pPr algn="r"/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Воспитатель: Суворова Наталья</a:t>
            </a:r>
          </a:p>
          <a:p>
            <a:pPr algn="r"/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Васильевна.</a:t>
            </a:r>
          </a:p>
          <a:p>
            <a:endParaRPr lang="ru-RU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059832" y="76470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0" y="0"/>
            <a:ext cx="8929718" cy="25237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b="1" dirty="0" smtClean="0">
              <a:solidFill>
                <a:schemeClr val="accent2">
                  <a:lumMod val="75000"/>
                </a:schemeClr>
              </a:solidFill>
              <a:latin typeface="Bookman Old Style" pitchFamily="18" charset="0"/>
            </a:endParaRPr>
          </a:p>
          <a:p>
            <a:endParaRPr lang="ru-RU" sz="4000" b="1" i="1" dirty="0" smtClean="0">
              <a:solidFill>
                <a:srgbClr val="3333CC"/>
              </a:solidFill>
              <a:latin typeface="Monotype Corsiva" pitchFamily="66" charset="0"/>
            </a:endParaRPr>
          </a:p>
          <a:p>
            <a:endParaRPr lang="ru-RU" sz="4000" b="1" i="1" dirty="0" smtClean="0">
              <a:solidFill>
                <a:srgbClr val="3333CC"/>
              </a:solidFill>
              <a:latin typeface="Monotype Corsiva" pitchFamily="66" charset="0"/>
            </a:endParaRPr>
          </a:p>
          <a:p>
            <a:r>
              <a:rPr lang="ru-RU" sz="4000" b="1" i="1" dirty="0" smtClean="0">
                <a:solidFill>
                  <a:srgbClr val="3333CC"/>
                </a:solidFill>
                <a:latin typeface="Monotype Corsiva" pitchFamily="66" charset="0"/>
              </a:rPr>
              <a:t> </a:t>
            </a:r>
            <a:endParaRPr lang="ru-RU" sz="4000" dirty="0" smtClean="0">
              <a:solidFill>
                <a:srgbClr val="3333CC"/>
              </a:solidFill>
              <a:latin typeface="Monotype Corsiva" pitchFamily="66" charset="0"/>
            </a:endParaRPr>
          </a:p>
          <a:p>
            <a:r>
              <a:rPr lang="ru-RU" b="1" i="1" dirty="0" smtClean="0"/>
              <a:t> </a:t>
            </a:r>
            <a:endParaRPr lang="ru-RU" dirty="0"/>
          </a:p>
        </p:txBody>
      </p:sp>
      <p:pic>
        <p:nvPicPr>
          <p:cNvPr id="9" name="Рисунок 8" descr="C:\Documents and Settings\Admin\Мои документы\Проект Метеоплощадкав детском саду2 2018 год\Фото к проекту 2018 год\Открытое занятие  У природы нет плохой погоды\SDC11602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282" y="0"/>
            <a:ext cx="2857520" cy="24288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 descr="C:\Documents and Settings\Admin\Мои документы\Проект Метеоплощадкав детском саду2 2018 год\Фото к проекту 2018 год\Открытое занятие  У природы нет плохой погоды\SDC11608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14678" y="142852"/>
            <a:ext cx="2786082" cy="22859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 descr="C:\Documents and Settings\Admin\Мои документы\Проект Метеоплощадкав детском саду2 2018 год\Фото к проекту 2018 год\Открытое занятие  У природы нет плохой погоды\SDC11624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72198" y="0"/>
            <a:ext cx="2857488" cy="24050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Рисунок 12" descr="C:\Documents and Settings\Admin\Мои документы\Проект Метеоплощадкав детском саду2 2018 год\Фото к проекту 2018 год\Открытое занятие  У природы нет плохой погоды\SDC11625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85720" y="2643182"/>
            <a:ext cx="2643206" cy="200026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4" name="Рисунок 13" descr="C:\Documents and Settings\Admin\Мои документы\Проект Метеоплощадкав детском саду2 2018 год\Фото к проекту 2018 год\Открытое занятие  У природы нет плохой погоды\SDC11630.JPG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428992" y="2214554"/>
            <a:ext cx="2852734" cy="227761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15" name="Рисунок 14" descr="C:\Documents and Settings\Admin\Мои документы\Проект Метеоплощадкав детском саду2 2018 год\Фото к проекту 2018 год\Открытое занятие  У природы нет плохой погоды\SDC11631.JPG"/>
          <p:cNvPicPr/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571736" y="4643446"/>
            <a:ext cx="2643206" cy="200026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6" name="Рисунок 15" descr="C:\Documents and Settings\Admin\Мои документы\Проект Метеоплощадкав детском саду2 2018 год\Фото к проекту 2018 год\Открытое занятие  У природы нет плохой погоды\SDC11634.JPG"/>
          <p:cNvPicPr/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715008" y="4500570"/>
            <a:ext cx="3174998" cy="207167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xmlns="" val="1912071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39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907704" y="3426984"/>
            <a:ext cx="6192786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точки «Метеостанция»</a:t>
            </a:r>
          </a:p>
          <a:p>
            <a:pPr algn="r"/>
            <a: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экологической тропинке.</a:t>
            </a:r>
          </a:p>
          <a:p>
            <a:pPr algn="r"/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Воспитатель: Суворова Наталья</a:t>
            </a:r>
          </a:p>
          <a:p>
            <a:pPr algn="r"/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Васильевна.</a:t>
            </a:r>
          </a:p>
          <a:p>
            <a:endParaRPr lang="ru-RU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059832" y="76470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285720" y="0"/>
            <a:ext cx="8643998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i="1" dirty="0" smtClean="0">
                <a:solidFill>
                  <a:srgbClr val="FF00FF"/>
                </a:solidFill>
                <a:latin typeface="Bookman Old Style" pitchFamily="18" charset="0"/>
              </a:rPr>
              <a:t>Информационно-наглядный материал для родителей</a:t>
            </a:r>
            <a:endParaRPr lang="ru-RU" sz="4400" b="1" i="1" dirty="0">
              <a:solidFill>
                <a:srgbClr val="FF00FF"/>
              </a:solidFill>
              <a:latin typeface="Bookman Old Style" pitchFamily="18" charset="0"/>
            </a:endParaRPr>
          </a:p>
        </p:txBody>
      </p:sp>
      <p:pic>
        <p:nvPicPr>
          <p:cNvPr id="9" name="Рисунок 8" descr="C:\Documents and Settings\Admin\Мои документы\Проект Метеоплощадкав детском саду2 2018 год\Фото к проекту 2018 год\SDC11643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7158" y="2071678"/>
            <a:ext cx="6143668" cy="44291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xmlns="" val="1912071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39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907704" y="3426984"/>
            <a:ext cx="6192786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точки «Метеостанция»</a:t>
            </a:r>
          </a:p>
          <a:p>
            <a:pPr algn="r"/>
            <a: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экологической тропинке.</a:t>
            </a:r>
          </a:p>
          <a:p>
            <a:pPr algn="r"/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Воспитатель: Суворова Наталья</a:t>
            </a:r>
          </a:p>
          <a:p>
            <a:pPr algn="r"/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Васильевна.</a:t>
            </a:r>
          </a:p>
          <a:p>
            <a:endParaRPr lang="ru-RU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059832" y="76470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142844" y="3214686"/>
            <a:ext cx="2375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 </a:t>
            </a:r>
            <a:endParaRPr lang="ru-RU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57158" y="0"/>
            <a:ext cx="764386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i="1" dirty="0" smtClean="0">
                <a:solidFill>
                  <a:srgbClr val="FF00FF"/>
                </a:solidFill>
                <a:latin typeface="Bookman Old Style" pitchFamily="18" charset="0"/>
              </a:rPr>
              <a:t>Работа с родителями.</a:t>
            </a:r>
            <a:endParaRPr lang="ru-RU" sz="4400" i="1" dirty="0">
              <a:solidFill>
                <a:srgbClr val="FF00FF"/>
              </a:solidFill>
              <a:latin typeface="Bookman Old Style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85720" y="714357"/>
            <a:ext cx="835824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 smtClean="0">
                <a:solidFill>
                  <a:srgbClr val="3333CC"/>
                </a:solidFill>
                <a:latin typeface="Bookman Old Style" pitchFamily="18" charset="0"/>
              </a:rPr>
              <a:t>Воронин Глеб вместе с папой сделали «Солнечные часы».</a:t>
            </a:r>
            <a:endParaRPr lang="ru-RU" sz="2800" b="1" i="1" dirty="0">
              <a:solidFill>
                <a:srgbClr val="3333CC"/>
              </a:solidFill>
              <a:latin typeface="Bookman Old Style" pitchFamily="18" charset="0"/>
            </a:endParaRPr>
          </a:p>
        </p:txBody>
      </p:sp>
      <p:pic>
        <p:nvPicPr>
          <p:cNvPr id="11" name="Рисунок 10" descr="C:\Documents and Settings\Admin\Мои документы\Проект Метеоплощадкав детском саду2 2018 год\Фото к проекту 2018 год\Семья Ворониных\IMG_20180709_184635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282" y="1571612"/>
            <a:ext cx="3357586" cy="26432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Рисунок 12" descr="C:\Documents and Settings\Admin\Мои документы\Проект Метеоплощадкав детском саду2 2018 год\Фото к проекту 2018 год\Семья Ворониных\IMG_20180709_184858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357686" y="1000108"/>
            <a:ext cx="4143404" cy="292895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14" name="Рисунок 13" descr="C:\Documents and Settings\Admin\Мои документы\Проект Метеоплощадкав детском саду2 2018 год\Фото к проекту 2018 год\Семья Ворониных\IMG_20180709_184913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85786" y="4071942"/>
            <a:ext cx="4071966" cy="278605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Рисунок 14" descr="C:\Documents and Settings\Admin\Мои документы\Проект Метеоплощадкав детском саду2 2018 год\Фото к проекту 2018 год\Семья Ворониных\IMG_20180709_185013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143504" y="4000504"/>
            <a:ext cx="3571900" cy="251893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xmlns="" val="1912071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39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907704" y="3426984"/>
            <a:ext cx="6192786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точки «Метеостанция»</a:t>
            </a:r>
          </a:p>
          <a:p>
            <a:pPr algn="r"/>
            <a: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экологической тропинке.</a:t>
            </a:r>
          </a:p>
          <a:p>
            <a:pPr algn="r"/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Воспитатель: Суворова Наталья</a:t>
            </a:r>
          </a:p>
          <a:p>
            <a:pPr algn="r"/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Васильевна.</a:t>
            </a:r>
          </a:p>
          <a:p>
            <a:endParaRPr lang="ru-RU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059832" y="76470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142844" y="3214686"/>
            <a:ext cx="2375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 </a:t>
            </a:r>
            <a:endParaRPr lang="ru-RU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 descr="C:\Documents and Settings\Admin\Мои документы\Проект Метеоплощадкав детском саду2 2018 год\Фото к проекту 2018 год\Семья Ворониных\IMG_20180709_185048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596" y="857232"/>
            <a:ext cx="4214842" cy="4214842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3" name="Рисунок 12" descr="C:\Documents and Settings\Admin\Мои документы\Проект Метеоплощадкав детском саду2 2018 год\Фото к проекту 2018 год\Семья Ворониных\SDC11514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00628" y="357166"/>
            <a:ext cx="3786214" cy="528641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xmlns="" val="1912071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39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907704" y="3426984"/>
            <a:ext cx="6192786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точки «Метеостанция»</a:t>
            </a:r>
          </a:p>
          <a:p>
            <a:pPr algn="r"/>
            <a: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экологической тропинке.</a:t>
            </a:r>
          </a:p>
          <a:p>
            <a:pPr algn="r"/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Воспитатель: Суворова Наталья</a:t>
            </a:r>
          </a:p>
          <a:p>
            <a:pPr algn="r"/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Васильевна.</a:t>
            </a:r>
          </a:p>
          <a:p>
            <a:endParaRPr lang="ru-RU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059832" y="76470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142844" y="3214686"/>
            <a:ext cx="2375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 </a:t>
            </a:r>
            <a:endParaRPr lang="ru-RU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57158" y="285728"/>
            <a:ext cx="785818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 err="1" smtClean="0">
                <a:solidFill>
                  <a:srgbClr val="3333CC"/>
                </a:solidFill>
                <a:latin typeface="Bookman Old Style" pitchFamily="18" charset="0"/>
              </a:rPr>
              <a:t>Дружинкина</a:t>
            </a:r>
            <a:r>
              <a:rPr lang="ru-RU" sz="2800" b="1" i="1" dirty="0" smtClean="0">
                <a:solidFill>
                  <a:srgbClr val="3333CC"/>
                </a:solidFill>
                <a:latin typeface="Bookman Old Style" pitchFamily="18" charset="0"/>
              </a:rPr>
              <a:t> Алиса вместе с мамой сочинили сказку </a:t>
            </a:r>
          </a:p>
          <a:p>
            <a:r>
              <a:rPr lang="ru-RU" sz="2800" b="1" i="1" dirty="0" smtClean="0">
                <a:solidFill>
                  <a:srgbClr val="3333CC"/>
                </a:solidFill>
                <a:latin typeface="Bookman Old Style" pitchFamily="18" charset="0"/>
              </a:rPr>
              <a:t>«Путешествие капельки»</a:t>
            </a:r>
            <a:endParaRPr lang="ru-RU" sz="2800" b="1" i="1" dirty="0">
              <a:solidFill>
                <a:srgbClr val="3333CC"/>
              </a:solidFill>
              <a:latin typeface="Bookman Old Style" pitchFamily="18" charset="0"/>
            </a:endParaRPr>
          </a:p>
        </p:txBody>
      </p:sp>
      <p:pic>
        <p:nvPicPr>
          <p:cNvPr id="10" name="Рисунок 9" descr="C:\Documents and Settings\Admin\Мои документы\Проект Метеоплощадкав детском саду2 2018 год\Фото к проекту 2018 год\Семья Дружинкиных\SDC11450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282" y="2071678"/>
            <a:ext cx="2500330" cy="342902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1" name="Рисунок 10" descr="C:\Documents and Settings\Admin\Мои документы\Проект Метеоплощадкав детском саду2 2018 год\Фото к проекту 2018 год\Семья Дружинкиных\SDC11453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714612" y="2071678"/>
            <a:ext cx="2500330" cy="32861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Рисунок 11" descr="C:\Documents and Settings\Admin\Мои документы\Проект Метеоплощадкав детском саду2 2018 год\Фото к проекту 2018 год\Семья Дружинкиных\SDC11451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572132" y="4071942"/>
            <a:ext cx="2900398" cy="221457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3" name="Рисунок 12" descr="C:\Documents and Settings\Admin\Мои документы\Проект Метеоплощадкав детском саду2 2018 год\Фото к проекту 2018 год\Семья Дружинкиных\SDC11454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572132" y="785794"/>
            <a:ext cx="2786082" cy="327184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1912071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39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907704" y="3426984"/>
            <a:ext cx="6192786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точки «Метеостанция»</a:t>
            </a:r>
          </a:p>
          <a:p>
            <a:pPr algn="r"/>
            <a: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экологической тропинке.</a:t>
            </a:r>
          </a:p>
          <a:p>
            <a:pPr algn="r"/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Воспитатель: Суворова Наталья</a:t>
            </a:r>
          </a:p>
          <a:p>
            <a:pPr algn="r"/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Васильевна.</a:t>
            </a:r>
          </a:p>
          <a:p>
            <a:endParaRPr lang="ru-RU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214338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059832" y="76470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142844" y="3214686"/>
            <a:ext cx="2375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 </a:t>
            </a:r>
            <a:endParaRPr lang="ru-RU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14282" y="214291"/>
            <a:ext cx="871543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 err="1" smtClean="0">
                <a:solidFill>
                  <a:srgbClr val="3333CC"/>
                </a:solidFill>
                <a:latin typeface="Bookman Old Style" pitchFamily="18" charset="0"/>
              </a:rPr>
              <a:t>Бениваленский</a:t>
            </a:r>
            <a:r>
              <a:rPr lang="ru-RU" sz="2800" b="1" i="1" dirty="0" smtClean="0">
                <a:solidFill>
                  <a:srgbClr val="3333CC"/>
                </a:solidFill>
                <a:latin typeface="Bookman Old Style" pitchFamily="18" charset="0"/>
              </a:rPr>
              <a:t> Данил вместе с папой сделали султанчик для игр с ветром.</a:t>
            </a:r>
            <a:endParaRPr lang="ru-RU" sz="2800" b="1" i="1" dirty="0">
              <a:solidFill>
                <a:srgbClr val="3333CC"/>
              </a:solidFill>
              <a:latin typeface="Bookman Old Style" pitchFamily="18" charset="0"/>
            </a:endParaRPr>
          </a:p>
        </p:txBody>
      </p:sp>
      <p:pic>
        <p:nvPicPr>
          <p:cNvPr id="10" name="Рисунок 9" descr="C:\Documents and Settings\Admin\Мои документы\Проект Метеоплощадкав детском саду2 2018 год\Фото к проекту 2018 год\Семья Бениваленских\20180711_192754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7158" y="1285860"/>
            <a:ext cx="4071966" cy="242889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Рисунок 10" descr="C:\Documents and Settings\Admin\Мои документы\Проект Метеоплощадкав детском саду2 2018 год\Фото к проекту 2018 год\Семья Бениваленских\20180711_200714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929190" y="1214422"/>
            <a:ext cx="3929090" cy="242889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00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Рисунок 11" descr="C:\Documents and Settings\Admin\Мои документы\Проект Метеоплощадкав детском саду2 2018 год\Фото к проекту 2018 год\Семья Бениваленских\20180711_200756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28596" y="4000504"/>
            <a:ext cx="4071966" cy="264320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00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Рисунок 12" descr="C:\Documents and Settings\Admin\Мои документы\Проект Метеоплощадкав детском саду2 2018 год\Фото к проекту 2018 год\Семья Бениваленских\20180712_195351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857752" y="3857628"/>
            <a:ext cx="3929090" cy="271464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1912071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1907704" y="3426984"/>
            <a:ext cx="6192786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точки «Метеостанция»</a:t>
            </a:r>
          </a:p>
          <a:p>
            <a:pPr algn="r"/>
            <a: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экологической тропинке.</a:t>
            </a:r>
          </a:p>
          <a:p>
            <a:pPr algn="r"/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Воспитатель: Суворова Наталья</a:t>
            </a:r>
          </a:p>
          <a:p>
            <a:pPr algn="r"/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Васильевна.</a:t>
            </a:r>
          </a:p>
          <a:p>
            <a:endParaRPr lang="ru-RU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747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285720" y="0"/>
            <a:ext cx="8572560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i="1" dirty="0" smtClean="0">
                <a:solidFill>
                  <a:srgbClr val="FF00FF"/>
                </a:solidFill>
                <a:latin typeface="Bookman Old Style" pitchFamily="18" charset="0"/>
                <a:cs typeface="Times New Roman" pitchFamily="18" charset="0"/>
              </a:rPr>
              <a:t>Результативность реализации проекта:</a:t>
            </a:r>
            <a:r>
              <a:rPr lang="ru-RU" sz="4400" b="1" i="1" dirty="0" smtClean="0">
                <a:solidFill>
                  <a:srgbClr val="FF00FF"/>
                </a:solidFill>
                <a:latin typeface="Bookman Old Style" pitchFamily="18" charset="0"/>
                <a:cs typeface="Times New Roman" pitchFamily="18" charset="0"/>
              </a:rPr>
              <a:t/>
            </a:r>
            <a:br>
              <a:rPr lang="ru-RU" sz="4400" b="1" i="1" dirty="0" smtClean="0">
                <a:solidFill>
                  <a:srgbClr val="FF00FF"/>
                </a:solidFill>
                <a:latin typeface="Bookman Old Style" pitchFamily="18" charset="0"/>
                <a:cs typeface="Times New Roman" pitchFamily="18" charset="0"/>
              </a:rPr>
            </a:br>
            <a:endParaRPr lang="ru-RU" sz="4400" b="1" i="1" dirty="0">
              <a:solidFill>
                <a:srgbClr val="FF00FF"/>
              </a:solidFill>
              <a:latin typeface="Bookman Old Style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14282" y="1285860"/>
            <a:ext cx="8929718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Font typeface="Wingdings" pitchFamily="2" charset="2"/>
              <a:buChar char="v"/>
            </a:pPr>
            <a:r>
              <a:rPr lang="ru-RU" sz="2000" b="1" i="1" dirty="0" smtClean="0">
                <a:solidFill>
                  <a:schemeClr val="accent2">
                    <a:lumMod val="75000"/>
                  </a:schemeClr>
                </a:solidFill>
                <a:latin typeface="Bookman Old Style" pitchFamily="18" charset="0"/>
                <a:cs typeface="Times New Roman" pitchFamily="18" charset="0"/>
              </a:rPr>
              <a:t>За время реализации проекта “Мы – юные метеорологи” у детей значительно повысился уровень развития познавательной сферы, улучшились практические навыки пользования метеорологическими приборами и навыки фиксации результатов наблюдений.</a:t>
            </a:r>
          </a:p>
          <a:p>
            <a:pPr lvl="0">
              <a:buFont typeface="Wingdings" pitchFamily="2" charset="2"/>
              <a:buChar char="v"/>
            </a:pPr>
            <a:r>
              <a:rPr lang="ru-RU" sz="2000" b="1" i="1" dirty="0" smtClean="0">
                <a:solidFill>
                  <a:schemeClr val="accent2">
                    <a:lumMod val="75000"/>
                  </a:schemeClr>
                </a:solidFill>
                <a:latin typeface="Bookman Old Style" pitchFamily="18" charset="0"/>
                <a:cs typeface="Times New Roman" pitchFamily="18" charset="0"/>
              </a:rPr>
              <a:t>Значительно улучшились навыки работы с календарями наблюдений. Результаты стали заноситься в журнал и календарь с большим интересом, чем до проекта.</a:t>
            </a:r>
          </a:p>
          <a:p>
            <a:pPr lvl="0">
              <a:buFont typeface="Wingdings" pitchFamily="2" charset="2"/>
              <a:buChar char="v"/>
            </a:pPr>
            <a:r>
              <a:rPr lang="ru-RU" sz="2000" b="1" i="1" dirty="0" smtClean="0">
                <a:solidFill>
                  <a:schemeClr val="accent2">
                    <a:lumMod val="75000"/>
                  </a:schemeClr>
                </a:solidFill>
                <a:latin typeface="Bookman Old Style" pitchFamily="18" charset="0"/>
                <a:cs typeface="Times New Roman" pitchFamily="18" charset="0"/>
              </a:rPr>
              <a:t>Дети с увлечением выполняли задания, отгадывали загадки, играли, учились пользоваться незнакомыми метеорологическими приборами.</a:t>
            </a:r>
          </a:p>
          <a:p>
            <a:pPr lvl="0">
              <a:buFont typeface="Wingdings" pitchFamily="2" charset="2"/>
              <a:buChar char="v"/>
            </a:pPr>
            <a:r>
              <a:rPr lang="ru-RU" sz="2000" b="1" i="1" dirty="0" smtClean="0">
                <a:solidFill>
                  <a:schemeClr val="accent2">
                    <a:lumMod val="75000"/>
                  </a:schemeClr>
                </a:solidFill>
                <a:latin typeface="Bookman Old Style" pitchFamily="18" charset="0"/>
                <a:cs typeface="Times New Roman" pitchFamily="18" charset="0"/>
              </a:rPr>
              <a:t>У некоторых детей во время реализации мероприятий проекта повысился уровень самооценки, они стали более уверены в своих действиях.</a:t>
            </a:r>
          </a:p>
          <a:p>
            <a:pPr lvl="0">
              <a:buFont typeface="Wingdings" pitchFamily="2" charset="2"/>
              <a:buChar char="v"/>
            </a:pPr>
            <a:r>
              <a:rPr lang="ru-RU" sz="2000" b="1" i="1" dirty="0" smtClean="0">
                <a:solidFill>
                  <a:schemeClr val="accent2">
                    <a:lumMod val="75000"/>
                  </a:schemeClr>
                </a:solidFill>
                <a:latin typeface="Bookman Old Style" pitchFamily="18" charset="0"/>
                <a:cs typeface="Times New Roman" pitchFamily="18" charset="0"/>
              </a:rPr>
              <a:t>Работой метеостанции заинтересовались не только дети, но и их родители. Они остались довольны, что их дети занимаются интересным делом.</a:t>
            </a:r>
          </a:p>
        </p:txBody>
      </p:sp>
    </p:spTree>
    <p:extLst>
      <p:ext uri="{BB962C8B-B14F-4D97-AF65-F5344CB8AC3E}">
        <p14:creationId xmlns:p14="http://schemas.microsoft.com/office/powerpoint/2010/main" xmlns="" val="2712129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1907704" y="3426984"/>
            <a:ext cx="6192786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точки «Метеостанция»</a:t>
            </a:r>
          </a:p>
          <a:p>
            <a:pPr algn="r"/>
            <a: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экологической тропинке.</a:t>
            </a:r>
          </a:p>
          <a:p>
            <a:pPr algn="r"/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Воспитатель: Суворова Наталья</a:t>
            </a:r>
          </a:p>
          <a:p>
            <a:pPr algn="r"/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Васильевна.</a:t>
            </a:r>
          </a:p>
          <a:p>
            <a:endParaRPr lang="ru-RU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747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714348" y="214290"/>
            <a:ext cx="5143504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i="1" dirty="0" smtClean="0">
                <a:solidFill>
                  <a:srgbClr val="FF00FF"/>
                </a:solidFill>
                <a:latin typeface="Bookman Old Style" pitchFamily="18" charset="0"/>
                <a:cs typeface="Times New Roman" pitchFamily="18" charset="0"/>
              </a:rPr>
              <a:t>Вывод:</a:t>
            </a:r>
            <a:br>
              <a:rPr lang="ru-RU" sz="4400" b="1" i="1" dirty="0" smtClean="0">
                <a:solidFill>
                  <a:srgbClr val="FF00FF"/>
                </a:solidFill>
                <a:latin typeface="Bookman Old Style" pitchFamily="18" charset="0"/>
                <a:cs typeface="Times New Roman" pitchFamily="18" charset="0"/>
              </a:rPr>
            </a:br>
            <a:endParaRPr lang="ru-RU" sz="4400" b="1" i="1" dirty="0">
              <a:solidFill>
                <a:srgbClr val="FF00FF"/>
              </a:solidFill>
              <a:latin typeface="Bookman Old Style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85720" y="1000108"/>
            <a:ext cx="8501122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Font typeface="Wingdings" pitchFamily="2" charset="2"/>
              <a:buChar char="v"/>
            </a:pPr>
            <a:r>
              <a:rPr lang="ru-RU" sz="2000" b="1" i="1" dirty="0" smtClean="0">
                <a:solidFill>
                  <a:schemeClr val="accent2">
                    <a:lumMod val="75000"/>
                  </a:schemeClr>
                </a:solidFill>
                <a:latin typeface="Bookman Old Style" pitchFamily="18" charset="0"/>
                <a:cs typeface="Times New Roman" pitchFamily="18" charset="0"/>
              </a:rPr>
              <a:t>Мероприятия проекта “Мы - юные метеорологи” смогли сделать более интересными традиционные наблюдения за погодой.</a:t>
            </a:r>
          </a:p>
          <a:p>
            <a:pPr lvl="0">
              <a:buFont typeface="Wingdings" pitchFamily="2" charset="2"/>
              <a:buChar char="v"/>
            </a:pPr>
            <a:r>
              <a:rPr lang="ru-RU" sz="2000" b="1" i="1" dirty="0" smtClean="0">
                <a:solidFill>
                  <a:schemeClr val="accent2">
                    <a:lumMod val="75000"/>
                  </a:schemeClr>
                </a:solidFill>
                <a:latin typeface="Bookman Old Style" pitchFamily="18" charset="0"/>
                <a:cs typeface="Times New Roman" pitchFamily="18" charset="0"/>
              </a:rPr>
              <a:t>Значительно вырос уровень знаний о метеорологических приборах и способах их использования для характеристики погоды нашей местности.</a:t>
            </a:r>
          </a:p>
          <a:p>
            <a:pPr lvl="0">
              <a:buFont typeface="Wingdings" pitchFamily="2" charset="2"/>
              <a:buChar char="v"/>
            </a:pPr>
            <a:r>
              <a:rPr lang="ru-RU" sz="2000" b="1" i="1" dirty="0" smtClean="0">
                <a:solidFill>
                  <a:schemeClr val="accent2">
                    <a:lumMod val="75000"/>
                  </a:schemeClr>
                </a:solidFill>
                <a:latin typeface="Bookman Old Style" pitchFamily="18" charset="0"/>
                <a:cs typeface="Times New Roman" pitchFamily="18" charset="0"/>
              </a:rPr>
              <a:t>Получили развитие исследовательские умения детей, умение анализировать, обобщать.</a:t>
            </a:r>
          </a:p>
          <a:p>
            <a:pPr lvl="0">
              <a:buFont typeface="Wingdings" pitchFamily="2" charset="2"/>
              <a:buChar char="v"/>
            </a:pPr>
            <a:r>
              <a:rPr lang="ru-RU" sz="2000" b="1" i="1" dirty="0" smtClean="0">
                <a:solidFill>
                  <a:schemeClr val="accent2">
                    <a:lumMod val="75000"/>
                  </a:schemeClr>
                </a:solidFill>
                <a:latin typeface="Bookman Old Style" pitchFamily="18" charset="0"/>
                <a:cs typeface="Times New Roman" pitchFamily="18" charset="0"/>
              </a:rPr>
              <a:t>В ходе наблюдений, экспериментов и экскурсий дети приобретали ценный коммуникативный опыт, брали на себя роль взрослых, умных ученых, труд которых очень важен для других людей. </a:t>
            </a:r>
          </a:p>
          <a:p>
            <a:pPr lvl="0">
              <a:buFont typeface="Wingdings" pitchFamily="2" charset="2"/>
              <a:buChar char="v"/>
            </a:pPr>
            <a:r>
              <a:rPr lang="ru-RU" sz="2000" b="1" i="1" dirty="0" smtClean="0">
                <a:solidFill>
                  <a:schemeClr val="accent2">
                    <a:lumMod val="75000"/>
                  </a:schemeClr>
                </a:solidFill>
                <a:latin typeface="Bookman Old Style" pitchFamily="18" charset="0"/>
                <a:cs typeface="Times New Roman" pitchFamily="18" charset="0"/>
              </a:rPr>
              <a:t>Все это свидетельствует о том, что проект интересен детям и полезен для развития их интеллектуальной, нравственной и эмоциональной сферы.</a:t>
            </a:r>
          </a:p>
        </p:txBody>
      </p:sp>
    </p:spTree>
    <p:extLst>
      <p:ext uri="{BB962C8B-B14F-4D97-AF65-F5344CB8AC3E}">
        <p14:creationId xmlns:p14="http://schemas.microsoft.com/office/powerpoint/2010/main" xmlns="" val="2712129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39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907704" y="3426984"/>
            <a:ext cx="6192786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точки «Метеостанция»</a:t>
            </a:r>
          </a:p>
          <a:p>
            <a:pPr algn="r"/>
            <a: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экологической тропинке.</a:t>
            </a:r>
          </a:p>
          <a:p>
            <a:pPr algn="r"/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Воспитатель: Суворова Наталья</a:t>
            </a:r>
          </a:p>
          <a:p>
            <a:pPr algn="r"/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Васильевна.</a:t>
            </a:r>
          </a:p>
          <a:p>
            <a:endParaRPr lang="ru-RU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14282" y="571480"/>
            <a:ext cx="9150376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b="1" dirty="0" smtClean="0">
                <a:solidFill>
                  <a:srgbClr val="CC0099"/>
                </a:solidFill>
                <a:latin typeface="Comic Sans MS" pitchFamily="66" charset="0"/>
                <a:cs typeface="Times New Roman" panose="02020603050405020304" pitchFamily="18" charset="0"/>
              </a:rPr>
              <a:t>Спасибо за внимание!!!</a:t>
            </a:r>
          </a:p>
          <a:p>
            <a:endParaRPr lang="ru-RU" dirty="0"/>
          </a:p>
        </p:txBody>
      </p:sp>
      <p:pic>
        <p:nvPicPr>
          <p:cNvPr id="8" name="Рисунок 7" descr="C:\Documents and Settings\Admin\Мои документы\Проект Метеоплощадкав детском саду2 2018 год\Фото к проекту 2018 год\SDC11106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42976" y="1785926"/>
            <a:ext cx="6786610" cy="4714908"/>
          </a:xfrm>
          <a:prstGeom prst="rect">
            <a:avLst/>
          </a:prstGeom>
          <a:ln w="57150">
            <a:solidFill>
              <a:srgbClr val="FF00FF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3304646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69 0 0.125 0.056 0.125 0.125 C 0.125 0.194 0.069 0.25 0 0.25 C -0.069 0.25 -0.125 0.194 -0.125 0.125 C -0.125 0.056 -0.069 0 0 0 Z" pathEditMode="relative" ptsTypes="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1008</TotalTime>
  <Words>1151</Words>
  <Application>Microsoft Office PowerPoint</Application>
  <PresentationFormat>Экран (4:3)</PresentationFormat>
  <Paragraphs>297</Paragraphs>
  <Slides>36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36</vt:i4>
      </vt:variant>
    </vt:vector>
  </HeadingPairs>
  <TitlesOfParts>
    <vt:vector size="37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Admin</cp:lastModifiedBy>
  <cp:revision>106</cp:revision>
  <dcterms:created xsi:type="dcterms:W3CDTF">2015-12-10T10:31:33Z</dcterms:created>
  <dcterms:modified xsi:type="dcterms:W3CDTF">2018-09-05T16:15:07Z</dcterms:modified>
</cp:coreProperties>
</file>