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1" r:id="rId2"/>
  </p:sldMasterIdLst>
  <p:notesMasterIdLst>
    <p:notesMasterId r:id="rId12"/>
  </p:notesMasterIdLst>
  <p:handoutMasterIdLst>
    <p:handoutMasterId r:id="rId13"/>
  </p:handoutMasterIdLst>
  <p:sldIdLst>
    <p:sldId id="260" r:id="rId3"/>
    <p:sldId id="271" r:id="rId4"/>
    <p:sldId id="279" r:id="rId5"/>
    <p:sldId id="269" r:id="rId6"/>
    <p:sldId id="273" r:id="rId7"/>
    <p:sldId id="272" r:id="rId8"/>
    <p:sldId id="261" r:id="rId9"/>
    <p:sldId id="275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 showScrollbar="0"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032" autoAdjust="0"/>
  </p:normalViewPr>
  <p:slideViewPr>
    <p:cSldViewPr>
      <p:cViewPr>
        <p:scale>
          <a:sx n="79" d="100"/>
          <a:sy n="79" d="100"/>
        </p:scale>
        <p:origin x="-1302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32C17F-3BD5-47DD-87A3-01D6F902825C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19945F-E00F-4E67-965F-BE7FC293A912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b="0" dirty="0" smtClean="0">
              <a:solidFill>
                <a:schemeClr val="tx1"/>
              </a:solidFill>
              <a:latin typeface="Arial Black" pitchFamily="34" charset="0"/>
            </a:rPr>
            <a:t>Обязательная</a:t>
          </a:r>
          <a:r>
            <a:rPr lang="en-US" sz="1100" b="0" dirty="0" smtClean="0">
              <a:solidFill>
                <a:schemeClr val="tx1"/>
              </a:solidFill>
              <a:latin typeface="Arial Black" pitchFamily="34" charset="0"/>
            </a:rPr>
            <a:t> </a:t>
          </a:r>
          <a:r>
            <a:rPr lang="ru-RU" sz="1100" b="0" dirty="0" smtClean="0">
              <a:solidFill>
                <a:schemeClr val="tx1"/>
              </a:solidFill>
              <a:latin typeface="Arial Black" pitchFamily="34" charset="0"/>
            </a:rPr>
            <a:t>часть</a:t>
          </a:r>
          <a:endParaRPr lang="en-US" sz="1100" b="0" dirty="0" smtClean="0">
            <a:solidFill>
              <a:schemeClr val="tx1"/>
            </a:solidFill>
            <a:latin typeface="Arial Black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0" dirty="0" smtClean="0">
              <a:solidFill>
                <a:schemeClr val="tx1"/>
              </a:solidFill>
              <a:latin typeface="Arial Black" pitchFamily="34" charset="0"/>
            </a:rPr>
            <a:t>Объем: не менее</a:t>
          </a:r>
          <a:r>
            <a:rPr lang="ru-RU" sz="1100" b="0" dirty="0" smtClean="0">
              <a:latin typeface="Arial Black" pitchFamily="34" charset="0"/>
            </a:rPr>
            <a:t> </a:t>
          </a:r>
          <a:r>
            <a:rPr lang="ru-RU" sz="3200" b="0" dirty="0" smtClean="0">
              <a:solidFill>
                <a:srgbClr val="FFFF00"/>
              </a:solidFill>
              <a:latin typeface="Arial Black" pitchFamily="34" charset="0"/>
            </a:rPr>
            <a:t>80%</a:t>
          </a:r>
          <a:r>
            <a:rPr lang="ru-RU" sz="1800" b="0" dirty="0" smtClean="0">
              <a:solidFill>
                <a:srgbClr val="FF0000"/>
              </a:solidFill>
              <a:latin typeface="Arial Black" pitchFamily="34" charset="0"/>
            </a:rPr>
            <a:t> </a:t>
          </a:r>
          <a:r>
            <a:rPr lang="ru-RU" sz="1100" b="0" dirty="0" smtClean="0">
              <a:solidFill>
                <a:schemeClr val="tx1"/>
              </a:solidFill>
              <a:latin typeface="Arial Black" pitchFamily="34" charset="0"/>
            </a:rPr>
            <a:t>времени, необходимого для реализации программы</a:t>
          </a:r>
          <a:endParaRPr lang="ru-RU" sz="1100" b="0" dirty="0">
            <a:solidFill>
              <a:schemeClr val="tx1"/>
            </a:solidFill>
            <a:latin typeface="Arial Black" pitchFamily="34" charset="0"/>
          </a:endParaRPr>
        </a:p>
      </dgm:t>
    </dgm:pt>
    <dgm:pt modelId="{FCC6FA00-F04B-4758-9656-89B9D3D01A0C}" type="parTrans" cxnId="{FB85F3AF-6B2F-4704-AA59-1EE5B7CC9648}">
      <dgm:prSet/>
      <dgm:spPr/>
      <dgm:t>
        <a:bodyPr/>
        <a:lstStyle/>
        <a:p>
          <a:endParaRPr lang="ru-RU"/>
        </a:p>
      </dgm:t>
    </dgm:pt>
    <dgm:pt modelId="{9D8A9388-7A62-476A-9DD7-567D2E603C6B}" type="sibTrans" cxnId="{FB85F3AF-6B2F-4704-AA59-1EE5B7CC9648}">
      <dgm:prSet/>
      <dgm:spPr/>
      <dgm:t>
        <a:bodyPr/>
        <a:lstStyle/>
        <a:p>
          <a:endParaRPr lang="ru-RU"/>
        </a:p>
      </dgm:t>
    </dgm:pt>
    <dgm:pt modelId="{CCDFC390-AF24-48BF-BDB0-4FE43C167939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Arial Black" pitchFamily="34" charset="0"/>
            </a:rPr>
            <a:t>Часть, формируемая участниками образовательных отношений - не более </a:t>
          </a:r>
          <a:r>
            <a:rPr lang="ru-RU" sz="3200" dirty="0" smtClean="0">
              <a:solidFill>
                <a:srgbClr val="FFFF00"/>
              </a:solidFill>
              <a:latin typeface="Arial Black" pitchFamily="34" charset="0"/>
            </a:rPr>
            <a:t>20%</a:t>
          </a:r>
          <a:r>
            <a:rPr lang="ru-RU" sz="1200" dirty="0" smtClean="0">
              <a:latin typeface="Arial Black" pitchFamily="34" charset="0"/>
            </a:rPr>
            <a:t>.</a:t>
          </a:r>
          <a:endParaRPr lang="ru-RU" sz="1200" dirty="0"/>
        </a:p>
      </dgm:t>
    </dgm:pt>
    <dgm:pt modelId="{3221B4B5-5DDF-45BE-80FF-369868435514}" type="parTrans" cxnId="{5EB2D7AF-02AA-4EAB-9041-E95B46883603}">
      <dgm:prSet/>
      <dgm:spPr/>
      <dgm:t>
        <a:bodyPr/>
        <a:lstStyle/>
        <a:p>
          <a:endParaRPr lang="ru-RU"/>
        </a:p>
      </dgm:t>
    </dgm:pt>
    <dgm:pt modelId="{74D2A0EE-477A-4B87-A90D-3DD25F016A99}" type="sibTrans" cxnId="{5EB2D7AF-02AA-4EAB-9041-E95B46883603}">
      <dgm:prSet/>
      <dgm:spPr/>
      <dgm:t>
        <a:bodyPr/>
        <a:lstStyle/>
        <a:p>
          <a:endParaRPr lang="ru-RU"/>
        </a:p>
      </dgm:t>
    </dgm:pt>
    <dgm:pt modelId="{AAA8A08F-E3E0-4762-8C1E-84BDE3AD04D0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Arial Black" pitchFamily="34" charset="0"/>
            </a:rPr>
            <a:t>Обязательная часть</a:t>
          </a:r>
        </a:p>
        <a:p>
          <a:r>
            <a:rPr lang="ru-RU" sz="1100" dirty="0" smtClean="0">
              <a:solidFill>
                <a:schemeClr val="tx1"/>
              </a:solidFill>
              <a:latin typeface="Arial Black" pitchFamily="34" charset="0"/>
            </a:rPr>
            <a:t> Объём: Программы должен составлять не менее </a:t>
          </a:r>
          <a:r>
            <a:rPr lang="ru-RU" sz="3200" dirty="0" smtClean="0">
              <a:solidFill>
                <a:srgbClr val="FFFF00"/>
              </a:solidFill>
              <a:latin typeface="Arial Black" pitchFamily="34" charset="0"/>
            </a:rPr>
            <a:t>60%</a:t>
          </a:r>
          <a:r>
            <a:rPr lang="ru-RU" sz="1100" dirty="0" smtClean="0">
              <a:solidFill>
                <a:schemeClr val="tx1"/>
              </a:solidFill>
              <a:latin typeface="Arial Black" pitchFamily="34" charset="0"/>
            </a:rPr>
            <a:t> от её общего объёма.</a:t>
          </a:r>
          <a:endParaRPr lang="ru-RU" sz="1100" dirty="0">
            <a:solidFill>
              <a:schemeClr val="tx1"/>
            </a:solidFill>
            <a:latin typeface="Arial Black" pitchFamily="34" charset="0"/>
          </a:endParaRPr>
        </a:p>
      </dgm:t>
    </dgm:pt>
    <dgm:pt modelId="{2629A3B1-88E4-4764-ADAD-576EDC3AC2C0}" type="parTrans" cxnId="{CE0D077B-1085-4F4B-ADFA-A9C9F7F0EEEF}">
      <dgm:prSet/>
      <dgm:spPr/>
      <dgm:t>
        <a:bodyPr/>
        <a:lstStyle/>
        <a:p>
          <a:endParaRPr lang="ru-RU"/>
        </a:p>
      </dgm:t>
    </dgm:pt>
    <dgm:pt modelId="{1C8EA7F7-D344-4F18-A826-9ACCC6B3D41A}" type="sibTrans" cxnId="{CE0D077B-1085-4F4B-ADFA-A9C9F7F0EEEF}">
      <dgm:prSet/>
      <dgm:spPr/>
      <dgm:t>
        <a:bodyPr/>
        <a:lstStyle/>
        <a:p>
          <a:endParaRPr lang="ru-RU"/>
        </a:p>
      </dgm:t>
    </dgm:pt>
    <dgm:pt modelId="{22F5E6C2-3F14-484D-848D-7073395A0074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Arial Black" pitchFamily="34" charset="0"/>
            </a:rPr>
            <a:t>Часть, формируемая участниками образовательных отношений - не более </a:t>
          </a:r>
          <a:r>
            <a:rPr lang="ru-RU" sz="3200" dirty="0" smtClean="0">
              <a:solidFill>
                <a:srgbClr val="FFFF00"/>
              </a:solidFill>
              <a:latin typeface="Arial Black" pitchFamily="34" charset="0"/>
            </a:rPr>
            <a:t>40%</a:t>
          </a:r>
          <a:r>
            <a:rPr lang="ru-RU" sz="1200" dirty="0" smtClean="0">
              <a:latin typeface="Arial Black" pitchFamily="34" charset="0"/>
            </a:rPr>
            <a:t>.</a:t>
          </a:r>
          <a:endParaRPr lang="ru-RU" sz="1200" dirty="0"/>
        </a:p>
      </dgm:t>
    </dgm:pt>
    <dgm:pt modelId="{87020BC3-1EFE-411C-A009-16BC2862313A}" type="parTrans" cxnId="{6D0253A7-853B-4F39-BF49-576DD65C8F81}">
      <dgm:prSet/>
      <dgm:spPr/>
      <dgm:t>
        <a:bodyPr/>
        <a:lstStyle/>
        <a:p>
          <a:endParaRPr lang="ru-RU"/>
        </a:p>
      </dgm:t>
    </dgm:pt>
    <dgm:pt modelId="{289A40A9-AEAC-4D4E-89F8-AAC395748A07}" type="sibTrans" cxnId="{6D0253A7-853B-4F39-BF49-576DD65C8F81}">
      <dgm:prSet/>
      <dgm:spPr/>
      <dgm:t>
        <a:bodyPr/>
        <a:lstStyle/>
        <a:p>
          <a:endParaRPr lang="ru-RU"/>
        </a:p>
      </dgm:t>
    </dgm:pt>
    <dgm:pt modelId="{600446BB-8B68-4A3D-B82D-84312290C2AB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ТРЕБОВАНИЯ К СТРУКТУРЕ ОСНОВНОЙ ОБРАЗОВАТЕЛЬНОЙ ПРОГРАММЫ ДОШКОЛЬНОГО ОБРАЗОВАНИЯ</a:t>
          </a:r>
          <a:endParaRPr lang="ru-RU" b="1" dirty="0">
            <a:solidFill>
              <a:srgbClr val="FF0000"/>
            </a:solidFill>
          </a:endParaRPr>
        </a:p>
      </dgm:t>
    </dgm:pt>
    <dgm:pt modelId="{D9DEFED8-A855-450F-94A1-365D0F1A68A3}" type="sibTrans" cxnId="{10385976-6515-4F7A-8881-CEA20BFAC437}">
      <dgm:prSet/>
      <dgm:spPr/>
      <dgm:t>
        <a:bodyPr/>
        <a:lstStyle/>
        <a:p>
          <a:endParaRPr lang="ru-RU"/>
        </a:p>
      </dgm:t>
    </dgm:pt>
    <dgm:pt modelId="{7E3CB5C4-89C6-4518-BD7A-AD3E6BF2D1DF}" type="parTrans" cxnId="{10385976-6515-4F7A-8881-CEA20BFAC437}">
      <dgm:prSet/>
      <dgm:spPr/>
      <dgm:t>
        <a:bodyPr/>
        <a:lstStyle/>
        <a:p>
          <a:endParaRPr lang="ru-RU"/>
        </a:p>
      </dgm:t>
    </dgm:pt>
    <dgm:pt modelId="{317BCAE4-F926-4BAB-AD7B-07C54BCFFDA5}">
      <dgm:prSet custT="1"/>
      <dgm:spPr/>
      <dgm:t>
        <a:bodyPr/>
        <a:lstStyle/>
        <a:p>
          <a:r>
            <a:rPr lang="ru-RU" sz="3600" dirty="0" smtClean="0">
              <a:solidFill>
                <a:srgbClr val="0070C0"/>
              </a:solidFill>
              <a:latin typeface="Arial Black" pitchFamily="34" charset="0"/>
            </a:rPr>
            <a:t>ФГТ</a:t>
          </a:r>
          <a:endParaRPr lang="ru-RU" sz="3600" dirty="0">
            <a:solidFill>
              <a:srgbClr val="0070C0"/>
            </a:solidFill>
            <a:latin typeface="Arial Black" pitchFamily="34" charset="0"/>
          </a:endParaRPr>
        </a:p>
      </dgm:t>
    </dgm:pt>
    <dgm:pt modelId="{64DD9B1C-3AF5-4216-8A0B-E750F036E911}" type="parTrans" cxnId="{CA1C43E2-C251-4A63-80D4-02E54F70BC42}">
      <dgm:prSet/>
      <dgm:spPr/>
      <dgm:t>
        <a:bodyPr/>
        <a:lstStyle/>
        <a:p>
          <a:endParaRPr lang="ru-RU"/>
        </a:p>
      </dgm:t>
    </dgm:pt>
    <dgm:pt modelId="{BCB73A3E-AC9B-493E-A73A-59FE1329DD4A}" type="sibTrans" cxnId="{CA1C43E2-C251-4A63-80D4-02E54F70BC42}">
      <dgm:prSet/>
      <dgm:spPr/>
      <dgm:t>
        <a:bodyPr/>
        <a:lstStyle/>
        <a:p>
          <a:endParaRPr lang="ru-RU"/>
        </a:p>
      </dgm:t>
    </dgm:pt>
    <dgm:pt modelId="{EB77EFA3-AC11-4A7B-A78E-D57699994CE6}">
      <dgm:prSet custT="1"/>
      <dgm:spPr/>
      <dgm:t>
        <a:bodyPr/>
        <a:lstStyle/>
        <a:p>
          <a:r>
            <a:rPr lang="ru-RU" sz="3200" dirty="0" smtClean="0">
              <a:solidFill>
                <a:srgbClr val="0070C0"/>
              </a:solidFill>
              <a:latin typeface="Arial Black" pitchFamily="34" charset="0"/>
            </a:rPr>
            <a:t>ФГОС</a:t>
          </a:r>
          <a:endParaRPr lang="ru-RU" sz="3200" dirty="0">
            <a:solidFill>
              <a:srgbClr val="0070C0"/>
            </a:solidFill>
            <a:latin typeface="Arial Black" pitchFamily="34" charset="0"/>
          </a:endParaRPr>
        </a:p>
      </dgm:t>
    </dgm:pt>
    <dgm:pt modelId="{5AEA231B-D140-4411-B9F8-E50F5214E35D}" type="parTrans" cxnId="{9AD39DE4-FDE3-4EA7-AF4B-BD82D0C8D1C7}">
      <dgm:prSet/>
      <dgm:spPr/>
      <dgm:t>
        <a:bodyPr/>
        <a:lstStyle/>
        <a:p>
          <a:endParaRPr lang="ru-RU"/>
        </a:p>
      </dgm:t>
    </dgm:pt>
    <dgm:pt modelId="{704A0B13-7AD4-4E3F-A9CF-15A57128A9B3}" type="sibTrans" cxnId="{9AD39DE4-FDE3-4EA7-AF4B-BD82D0C8D1C7}">
      <dgm:prSet/>
      <dgm:spPr/>
      <dgm:t>
        <a:bodyPr/>
        <a:lstStyle/>
        <a:p>
          <a:endParaRPr lang="ru-RU"/>
        </a:p>
      </dgm:t>
    </dgm:pt>
    <dgm:pt modelId="{00FB4F16-439C-4228-8988-B1E3611B519D}" type="pres">
      <dgm:prSet presAssocID="{D932C17F-3BD5-47DD-87A3-01D6F902825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8738613-F506-4C21-B93F-F7C130BDEA22}" type="pres">
      <dgm:prSet presAssocID="{600446BB-8B68-4A3D-B82D-84312290C2AB}" presName="vertOne" presStyleCnt="0"/>
      <dgm:spPr/>
    </dgm:pt>
    <dgm:pt modelId="{BD5BE608-A9F9-44EB-B449-B576D4FC56B8}" type="pres">
      <dgm:prSet presAssocID="{600446BB-8B68-4A3D-B82D-84312290C2AB}" presName="txOne" presStyleLbl="node0" presStyleIdx="0" presStyleCnt="1" custLinFactNeighborX="2668" custLinFactNeighborY="681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8A00BC-E756-43E4-8D71-DE0186E80B97}" type="pres">
      <dgm:prSet presAssocID="{600446BB-8B68-4A3D-B82D-84312290C2AB}" presName="parTransOne" presStyleCnt="0"/>
      <dgm:spPr/>
    </dgm:pt>
    <dgm:pt modelId="{DA047CAA-6E82-4426-8DF9-CBD2B889ED05}" type="pres">
      <dgm:prSet presAssocID="{600446BB-8B68-4A3D-B82D-84312290C2AB}" presName="horzOne" presStyleCnt="0"/>
      <dgm:spPr/>
    </dgm:pt>
    <dgm:pt modelId="{A91BFFB0-D9E9-463D-BADD-79BDC1BF54E5}" type="pres">
      <dgm:prSet presAssocID="{317BCAE4-F926-4BAB-AD7B-07C54BCFFDA5}" presName="vertTwo" presStyleCnt="0"/>
      <dgm:spPr/>
    </dgm:pt>
    <dgm:pt modelId="{2F034927-2102-439E-90C1-AD3CDA680D16}" type="pres">
      <dgm:prSet presAssocID="{317BCAE4-F926-4BAB-AD7B-07C54BCFFDA5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0275BF-8480-46E2-AFD2-FE62F15B6FB9}" type="pres">
      <dgm:prSet presAssocID="{317BCAE4-F926-4BAB-AD7B-07C54BCFFDA5}" presName="parTransTwo" presStyleCnt="0"/>
      <dgm:spPr/>
    </dgm:pt>
    <dgm:pt modelId="{41703289-A9FF-4C64-8848-FC8E4340F863}" type="pres">
      <dgm:prSet presAssocID="{317BCAE4-F926-4BAB-AD7B-07C54BCFFDA5}" presName="horzTwo" presStyleCnt="0"/>
      <dgm:spPr/>
    </dgm:pt>
    <dgm:pt modelId="{09A5330D-AB00-42DC-914D-FD520870A9DE}" type="pres">
      <dgm:prSet presAssocID="{5219945F-E00F-4E67-965F-BE7FC293A912}" presName="vertThree" presStyleCnt="0"/>
      <dgm:spPr/>
    </dgm:pt>
    <dgm:pt modelId="{9493A6C5-E78A-4A02-849B-682B31C0A5DC}" type="pres">
      <dgm:prSet presAssocID="{5219945F-E00F-4E67-965F-BE7FC293A912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AE6D57-91B7-4E61-B619-ABF34D5C1676}" type="pres">
      <dgm:prSet presAssocID="{5219945F-E00F-4E67-965F-BE7FC293A912}" presName="parTransThree" presStyleCnt="0"/>
      <dgm:spPr/>
    </dgm:pt>
    <dgm:pt modelId="{104D9D39-A89F-4271-948E-0ACE244CBBCA}" type="pres">
      <dgm:prSet presAssocID="{5219945F-E00F-4E67-965F-BE7FC293A912}" presName="horzThree" presStyleCnt="0"/>
      <dgm:spPr/>
    </dgm:pt>
    <dgm:pt modelId="{CA3F77FF-9A7A-43D4-A5AB-DC5FD2FD087A}" type="pres">
      <dgm:prSet presAssocID="{CCDFC390-AF24-48BF-BDB0-4FE43C167939}" presName="vertFour" presStyleCnt="0">
        <dgm:presLayoutVars>
          <dgm:chPref val="3"/>
        </dgm:presLayoutVars>
      </dgm:prSet>
      <dgm:spPr/>
    </dgm:pt>
    <dgm:pt modelId="{900E5923-7624-4F0E-83A3-0A13F1ACF722}" type="pres">
      <dgm:prSet presAssocID="{CCDFC390-AF24-48BF-BDB0-4FE43C167939}" presName="txFour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6F4909-CA74-4116-98D2-02CCF732F3BA}" type="pres">
      <dgm:prSet presAssocID="{CCDFC390-AF24-48BF-BDB0-4FE43C167939}" presName="horzFour" presStyleCnt="0"/>
      <dgm:spPr/>
    </dgm:pt>
    <dgm:pt modelId="{1DD91192-B22B-42EA-841E-B4C2C76E7B06}" type="pres">
      <dgm:prSet presAssocID="{BCB73A3E-AC9B-493E-A73A-59FE1329DD4A}" presName="sibSpaceTwo" presStyleCnt="0"/>
      <dgm:spPr/>
    </dgm:pt>
    <dgm:pt modelId="{9161EF81-BA7B-4171-8EA3-11B92401169F}" type="pres">
      <dgm:prSet presAssocID="{EB77EFA3-AC11-4A7B-A78E-D57699994CE6}" presName="vertTwo" presStyleCnt="0"/>
      <dgm:spPr/>
    </dgm:pt>
    <dgm:pt modelId="{2ED0B005-E337-4D66-8DA1-F59DEB9CD648}" type="pres">
      <dgm:prSet presAssocID="{EB77EFA3-AC11-4A7B-A78E-D57699994CE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40E3FA-C3A6-4036-84BA-5C1DF69148AF}" type="pres">
      <dgm:prSet presAssocID="{EB77EFA3-AC11-4A7B-A78E-D57699994CE6}" presName="parTransTwo" presStyleCnt="0"/>
      <dgm:spPr/>
    </dgm:pt>
    <dgm:pt modelId="{F15A4AAB-058E-45EF-A15B-71D328DC93F2}" type="pres">
      <dgm:prSet presAssocID="{EB77EFA3-AC11-4A7B-A78E-D57699994CE6}" presName="horzTwo" presStyleCnt="0"/>
      <dgm:spPr/>
    </dgm:pt>
    <dgm:pt modelId="{5D0D4BE1-05AB-48EA-AFF3-4C68F1513C58}" type="pres">
      <dgm:prSet presAssocID="{AAA8A08F-E3E0-4762-8C1E-84BDE3AD04D0}" presName="vertThree" presStyleCnt="0"/>
      <dgm:spPr/>
    </dgm:pt>
    <dgm:pt modelId="{BC6FE30E-3B9A-4F98-B0CE-A8B47EA9188E}" type="pres">
      <dgm:prSet presAssocID="{AAA8A08F-E3E0-4762-8C1E-84BDE3AD04D0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D91C42-200F-4F11-B470-2E10B275DB8A}" type="pres">
      <dgm:prSet presAssocID="{AAA8A08F-E3E0-4762-8C1E-84BDE3AD04D0}" presName="parTransThree" presStyleCnt="0"/>
      <dgm:spPr/>
    </dgm:pt>
    <dgm:pt modelId="{D1C2DF48-6AB4-4AA4-B6A8-617DE6C3BC77}" type="pres">
      <dgm:prSet presAssocID="{AAA8A08F-E3E0-4762-8C1E-84BDE3AD04D0}" presName="horzThree" presStyleCnt="0"/>
      <dgm:spPr/>
    </dgm:pt>
    <dgm:pt modelId="{97D73F5C-2EF5-43E1-9427-921C8150FB05}" type="pres">
      <dgm:prSet presAssocID="{22F5E6C2-3F14-484D-848D-7073395A0074}" presName="vertFour" presStyleCnt="0">
        <dgm:presLayoutVars>
          <dgm:chPref val="3"/>
        </dgm:presLayoutVars>
      </dgm:prSet>
      <dgm:spPr/>
    </dgm:pt>
    <dgm:pt modelId="{451CD262-4809-4DAC-9968-B546B30881EE}" type="pres">
      <dgm:prSet presAssocID="{22F5E6C2-3F14-484D-848D-7073395A0074}" presName="txFour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BDA3DB-4F15-43B4-A8C0-7F502FEC4084}" type="pres">
      <dgm:prSet presAssocID="{22F5E6C2-3F14-484D-848D-7073395A0074}" presName="horzFour" presStyleCnt="0"/>
      <dgm:spPr/>
    </dgm:pt>
  </dgm:ptLst>
  <dgm:cxnLst>
    <dgm:cxn modelId="{B83E0A43-6531-441E-819F-EBA3DC610FD7}" type="presOf" srcId="{22F5E6C2-3F14-484D-848D-7073395A0074}" destId="{451CD262-4809-4DAC-9968-B546B30881EE}" srcOrd="0" destOrd="0" presId="urn:microsoft.com/office/officeart/2005/8/layout/hierarchy4"/>
    <dgm:cxn modelId="{81B4102F-C0F2-4E6D-87B5-F587A0FDBF4F}" type="presOf" srcId="{600446BB-8B68-4A3D-B82D-84312290C2AB}" destId="{BD5BE608-A9F9-44EB-B449-B576D4FC56B8}" srcOrd="0" destOrd="0" presId="urn:microsoft.com/office/officeart/2005/8/layout/hierarchy4"/>
    <dgm:cxn modelId="{B9D5ABFE-67DC-4B80-8A0C-3A90D3BD2436}" type="presOf" srcId="{5219945F-E00F-4E67-965F-BE7FC293A912}" destId="{9493A6C5-E78A-4A02-849B-682B31C0A5DC}" srcOrd="0" destOrd="0" presId="urn:microsoft.com/office/officeart/2005/8/layout/hierarchy4"/>
    <dgm:cxn modelId="{6D0253A7-853B-4F39-BF49-576DD65C8F81}" srcId="{AAA8A08F-E3E0-4762-8C1E-84BDE3AD04D0}" destId="{22F5E6C2-3F14-484D-848D-7073395A0074}" srcOrd="0" destOrd="0" parTransId="{87020BC3-1EFE-411C-A009-16BC2862313A}" sibTransId="{289A40A9-AEAC-4D4E-89F8-AAC395748A07}"/>
    <dgm:cxn modelId="{CA1C43E2-C251-4A63-80D4-02E54F70BC42}" srcId="{600446BB-8B68-4A3D-B82D-84312290C2AB}" destId="{317BCAE4-F926-4BAB-AD7B-07C54BCFFDA5}" srcOrd="0" destOrd="0" parTransId="{64DD9B1C-3AF5-4216-8A0B-E750F036E911}" sibTransId="{BCB73A3E-AC9B-493E-A73A-59FE1329DD4A}"/>
    <dgm:cxn modelId="{10385976-6515-4F7A-8881-CEA20BFAC437}" srcId="{D932C17F-3BD5-47DD-87A3-01D6F902825C}" destId="{600446BB-8B68-4A3D-B82D-84312290C2AB}" srcOrd="0" destOrd="0" parTransId="{7E3CB5C4-89C6-4518-BD7A-AD3E6BF2D1DF}" sibTransId="{D9DEFED8-A855-450F-94A1-365D0F1A68A3}"/>
    <dgm:cxn modelId="{5EB2D7AF-02AA-4EAB-9041-E95B46883603}" srcId="{5219945F-E00F-4E67-965F-BE7FC293A912}" destId="{CCDFC390-AF24-48BF-BDB0-4FE43C167939}" srcOrd="0" destOrd="0" parTransId="{3221B4B5-5DDF-45BE-80FF-369868435514}" sibTransId="{74D2A0EE-477A-4B87-A90D-3DD25F016A99}"/>
    <dgm:cxn modelId="{69A2B046-CE8B-4DAA-84F7-A9FB7C7D49F6}" type="presOf" srcId="{EB77EFA3-AC11-4A7B-A78E-D57699994CE6}" destId="{2ED0B005-E337-4D66-8DA1-F59DEB9CD648}" srcOrd="0" destOrd="0" presId="urn:microsoft.com/office/officeart/2005/8/layout/hierarchy4"/>
    <dgm:cxn modelId="{5908F293-2884-4D5D-B735-762BAA9121F8}" type="presOf" srcId="{317BCAE4-F926-4BAB-AD7B-07C54BCFFDA5}" destId="{2F034927-2102-439E-90C1-AD3CDA680D16}" srcOrd="0" destOrd="0" presId="urn:microsoft.com/office/officeart/2005/8/layout/hierarchy4"/>
    <dgm:cxn modelId="{2B1D4C6B-0327-41D9-A9FB-DBA00D5ED22B}" type="presOf" srcId="{AAA8A08F-E3E0-4762-8C1E-84BDE3AD04D0}" destId="{BC6FE30E-3B9A-4F98-B0CE-A8B47EA9188E}" srcOrd="0" destOrd="0" presId="urn:microsoft.com/office/officeart/2005/8/layout/hierarchy4"/>
    <dgm:cxn modelId="{CE0D077B-1085-4F4B-ADFA-A9C9F7F0EEEF}" srcId="{EB77EFA3-AC11-4A7B-A78E-D57699994CE6}" destId="{AAA8A08F-E3E0-4762-8C1E-84BDE3AD04D0}" srcOrd="0" destOrd="0" parTransId="{2629A3B1-88E4-4764-ADAD-576EDC3AC2C0}" sibTransId="{1C8EA7F7-D344-4F18-A826-9ACCC6B3D41A}"/>
    <dgm:cxn modelId="{B6EDBEA3-24F1-416F-9040-73C37CECAF7C}" type="presOf" srcId="{D932C17F-3BD5-47DD-87A3-01D6F902825C}" destId="{00FB4F16-439C-4228-8988-B1E3611B519D}" srcOrd="0" destOrd="0" presId="urn:microsoft.com/office/officeart/2005/8/layout/hierarchy4"/>
    <dgm:cxn modelId="{FB85F3AF-6B2F-4704-AA59-1EE5B7CC9648}" srcId="{317BCAE4-F926-4BAB-AD7B-07C54BCFFDA5}" destId="{5219945F-E00F-4E67-965F-BE7FC293A912}" srcOrd="0" destOrd="0" parTransId="{FCC6FA00-F04B-4758-9656-89B9D3D01A0C}" sibTransId="{9D8A9388-7A62-476A-9DD7-567D2E603C6B}"/>
    <dgm:cxn modelId="{9AD39DE4-FDE3-4EA7-AF4B-BD82D0C8D1C7}" srcId="{600446BB-8B68-4A3D-B82D-84312290C2AB}" destId="{EB77EFA3-AC11-4A7B-A78E-D57699994CE6}" srcOrd="1" destOrd="0" parTransId="{5AEA231B-D140-4411-B9F8-E50F5214E35D}" sibTransId="{704A0B13-7AD4-4E3F-A9CF-15A57128A9B3}"/>
    <dgm:cxn modelId="{41CF6DB6-020C-4A58-8B2C-C5DE52C8BE9B}" type="presOf" srcId="{CCDFC390-AF24-48BF-BDB0-4FE43C167939}" destId="{900E5923-7624-4F0E-83A3-0A13F1ACF722}" srcOrd="0" destOrd="0" presId="urn:microsoft.com/office/officeart/2005/8/layout/hierarchy4"/>
    <dgm:cxn modelId="{31D45E38-4F41-429E-AD19-57F37F1084C3}" type="presParOf" srcId="{00FB4F16-439C-4228-8988-B1E3611B519D}" destId="{B8738613-F506-4C21-B93F-F7C130BDEA22}" srcOrd="0" destOrd="0" presId="urn:microsoft.com/office/officeart/2005/8/layout/hierarchy4"/>
    <dgm:cxn modelId="{B61C571D-2E90-49F4-AF6B-BB990C402BD3}" type="presParOf" srcId="{B8738613-F506-4C21-B93F-F7C130BDEA22}" destId="{BD5BE608-A9F9-44EB-B449-B576D4FC56B8}" srcOrd="0" destOrd="0" presId="urn:microsoft.com/office/officeart/2005/8/layout/hierarchy4"/>
    <dgm:cxn modelId="{1D0583E2-C21A-4116-8E1C-E5AE0B84978A}" type="presParOf" srcId="{B8738613-F506-4C21-B93F-F7C130BDEA22}" destId="{9A8A00BC-E756-43E4-8D71-DE0186E80B97}" srcOrd="1" destOrd="0" presId="urn:microsoft.com/office/officeart/2005/8/layout/hierarchy4"/>
    <dgm:cxn modelId="{D8A6B95B-FF3D-4739-95D0-37BE81A37C4D}" type="presParOf" srcId="{B8738613-F506-4C21-B93F-F7C130BDEA22}" destId="{DA047CAA-6E82-4426-8DF9-CBD2B889ED05}" srcOrd="2" destOrd="0" presId="urn:microsoft.com/office/officeart/2005/8/layout/hierarchy4"/>
    <dgm:cxn modelId="{34AB8C42-F517-4510-BC79-BE740CAC7C63}" type="presParOf" srcId="{DA047CAA-6E82-4426-8DF9-CBD2B889ED05}" destId="{A91BFFB0-D9E9-463D-BADD-79BDC1BF54E5}" srcOrd="0" destOrd="0" presId="urn:microsoft.com/office/officeart/2005/8/layout/hierarchy4"/>
    <dgm:cxn modelId="{3F045686-B9E0-4A8D-8552-949FA4735FE9}" type="presParOf" srcId="{A91BFFB0-D9E9-463D-BADD-79BDC1BF54E5}" destId="{2F034927-2102-439E-90C1-AD3CDA680D16}" srcOrd="0" destOrd="0" presId="urn:microsoft.com/office/officeart/2005/8/layout/hierarchy4"/>
    <dgm:cxn modelId="{7FFE0093-A3C8-4D7D-A855-1FDDE4ACDC5A}" type="presParOf" srcId="{A91BFFB0-D9E9-463D-BADD-79BDC1BF54E5}" destId="{150275BF-8480-46E2-AFD2-FE62F15B6FB9}" srcOrd="1" destOrd="0" presId="urn:microsoft.com/office/officeart/2005/8/layout/hierarchy4"/>
    <dgm:cxn modelId="{2A3479AE-F6E6-4DCB-8F93-D6B11A77EC90}" type="presParOf" srcId="{A91BFFB0-D9E9-463D-BADD-79BDC1BF54E5}" destId="{41703289-A9FF-4C64-8848-FC8E4340F863}" srcOrd="2" destOrd="0" presId="urn:microsoft.com/office/officeart/2005/8/layout/hierarchy4"/>
    <dgm:cxn modelId="{59551225-F33D-4778-A9F0-767E04C8CE6E}" type="presParOf" srcId="{41703289-A9FF-4C64-8848-FC8E4340F863}" destId="{09A5330D-AB00-42DC-914D-FD520870A9DE}" srcOrd="0" destOrd="0" presId="urn:microsoft.com/office/officeart/2005/8/layout/hierarchy4"/>
    <dgm:cxn modelId="{8B504C3F-6641-4197-B2FE-7B592251C5AC}" type="presParOf" srcId="{09A5330D-AB00-42DC-914D-FD520870A9DE}" destId="{9493A6C5-E78A-4A02-849B-682B31C0A5DC}" srcOrd="0" destOrd="0" presId="urn:microsoft.com/office/officeart/2005/8/layout/hierarchy4"/>
    <dgm:cxn modelId="{0E9AB422-F71C-4041-8716-300B1E783D77}" type="presParOf" srcId="{09A5330D-AB00-42DC-914D-FD520870A9DE}" destId="{F2AE6D57-91B7-4E61-B619-ABF34D5C1676}" srcOrd="1" destOrd="0" presId="urn:microsoft.com/office/officeart/2005/8/layout/hierarchy4"/>
    <dgm:cxn modelId="{D985E0C4-69EE-400A-871A-9E604090148D}" type="presParOf" srcId="{09A5330D-AB00-42DC-914D-FD520870A9DE}" destId="{104D9D39-A89F-4271-948E-0ACE244CBBCA}" srcOrd="2" destOrd="0" presId="urn:microsoft.com/office/officeart/2005/8/layout/hierarchy4"/>
    <dgm:cxn modelId="{29B2EA04-7651-4CF5-8142-1B1589C3E73C}" type="presParOf" srcId="{104D9D39-A89F-4271-948E-0ACE244CBBCA}" destId="{CA3F77FF-9A7A-43D4-A5AB-DC5FD2FD087A}" srcOrd="0" destOrd="0" presId="urn:microsoft.com/office/officeart/2005/8/layout/hierarchy4"/>
    <dgm:cxn modelId="{DC7335D4-AC9D-483D-91A3-69083E4D38D9}" type="presParOf" srcId="{CA3F77FF-9A7A-43D4-A5AB-DC5FD2FD087A}" destId="{900E5923-7624-4F0E-83A3-0A13F1ACF722}" srcOrd="0" destOrd="0" presId="urn:microsoft.com/office/officeart/2005/8/layout/hierarchy4"/>
    <dgm:cxn modelId="{4D75F85B-2A3C-4D56-B8D7-403CEA54C02D}" type="presParOf" srcId="{CA3F77FF-9A7A-43D4-A5AB-DC5FD2FD087A}" destId="{CC6F4909-CA74-4116-98D2-02CCF732F3BA}" srcOrd="1" destOrd="0" presId="urn:microsoft.com/office/officeart/2005/8/layout/hierarchy4"/>
    <dgm:cxn modelId="{6D8E2AB5-FFF7-40D3-BEEF-B16FECDF4DC8}" type="presParOf" srcId="{DA047CAA-6E82-4426-8DF9-CBD2B889ED05}" destId="{1DD91192-B22B-42EA-841E-B4C2C76E7B06}" srcOrd="1" destOrd="0" presId="urn:microsoft.com/office/officeart/2005/8/layout/hierarchy4"/>
    <dgm:cxn modelId="{B43A0175-9C90-409A-8001-02377C205E18}" type="presParOf" srcId="{DA047CAA-6E82-4426-8DF9-CBD2B889ED05}" destId="{9161EF81-BA7B-4171-8EA3-11B92401169F}" srcOrd="2" destOrd="0" presId="urn:microsoft.com/office/officeart/2005/8/layout/hierarchy4"/>
    <dgm:cxn modelId="{2C4066B0-76CD-4AB2-87A5-F0DE334A5A59}" type="presParOf" srcId="{9161EF81-BA7B-4171-8EA3-11B92401169F}" destId="{2ED0B005-E337-4D66-8DA1-F59DEB9CD648}" srcOrd="0" destOrd="0" presId="urn:microsoft.com/office/officeart/2005/8/layout/hierarchy4"/>
    <dgm:cxn modelId="{83E6834F-17DB-4D3A-B844-EBDD56445DC7}" type="presParOf" srcId="{9161EF81-BA7B-4171-8EA3-11B92401169F}" destId="{AB40E3FA-C3A6-4036-84BA-5C1DF69148AF}" srcOrd="1" destOrd="0" presId="urn:microsoft.com/office/officeart/2005/8/layout/hierarchy4"/>
    <dgm:cxn modelId="{8EE0D24E-522F-4A70-BEF9-DEDBBE8AE685}" type="presParOf" srcId="{9161EF81-BA7B-4171-8EA3-11B92401169F}" destId="{F15A4AAB-058E-45EF-A15B-71D328DC93F2}" srcOrd="2" destOrd="0" presId="urn:microsoft.com/office/officeart/2005/8/layout/hierarchy4"/>
    <dgm:cxn modelId="{C1E36463-3024-46F2-98E1-E136F695F498}" type="presParOf" srcId="{F15A4AAB-058E-45EF-A15B-71D328DC93F2}" destId="{5D0D4BE1-05AB-48EA-AFF3-4C68F1513C58}" srcOrd="0" destOrd="0" presId="urn:microsoft.com/office/officeart/2005/8/layout/hierarchy4"/>
    <dgm:cxn modelId="{A7B9500E-74E4-45AC-AA0C-92F9F626538A}" type="presParOf" srcId="{5D0D4BE1-05AB-48EA-AFF3-4C68F1513C58}" destId="{BC6FE30E-3B9A-4F98-B0CE-A8B47EA9188E}" srcOrd="0" destOrd="0" presId="urn:microsoft.com/office/officeart/2005/8/layout/hierarchy4"/>
    <dgm:cxn modelId="{C3D03187-7601-4710-A98B-97001D866195}" type="presParOf" srcId="{5D0D4BE1-05AB-48EA-AFF3-4C68F1513C58}" destId="{7CD91C42-200F-4F11-B470-2E10B275DB8A}" srcOrd="1" destOrd="0" presId="urn:microsoft.com/office/officeart/2005/8/layout/hierarchy4"/>
    <dgm:cxn modelId="{88E7698A-A091-4801-8807-F408B93414F8}" type="presParOf" srcId="{5D0D4BE1-05AB-48EA-AFF3-4C68F1513C58}" destId="{D1C2DF48-6AB4-4AA4-B6A8-617DE6C3BC77}" srcOrd="2" destOrd="0" presId="urn:microsoft.com/office/officeart/2005/8/layout/hierarchy4"/>
    <dgm:cxn modelId="{0E24E456-DE9C-42D8-8F18-FB564529329C}" type="presParOf" srcId="{D1C2DF48-6AB4-4AA4-B6A8-617DE6C3BC77}" destId="{97D73F5C-2EF5-43E1-9427-921C8150FB05}" srcOrd="0" destOrd="0" presId="urn:microsoft.com/office/officeart/2005/8/layout/hierarchy4"/>
    <dgm:cxn modelId="{1AB1081B-9082-4FF5-88DF-686F1F3D9F70}" type="presParOf" srcId="{97D73F5C-2EF5-43E1-9427-921C8150FB05}" destId="{451CD262-4809-4DAC-9968-B546B30881EE}" srcOrd="0" destOrd="0" presId="urn:microsoft.com/office/officeart/2005/8/layout/hierarchy4"/>
    <dgm:cxn modelId="{C9EE7F24-1907-4947-B3BB-6CFA5489D295}" type="presParOf" srcId="{97D73F5C-2EF5-43E1-9427-921C8150FB05}" destId="{C8BDA3DB-4F15-43B4-A8C0-7F502FEC408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5BE608-A9F9-44EB-B449-B576D4FC56B8}">
      <dsp:nvSpPr>
        <dsp:cNvPr id="0" name=""/>
        <dsp:cNvSpPr/>
      </dsp:nvSpPr>
      <dsp:spPr>
        <a:xfrm>
          <a:off x="5900" y="72008"/>
          <a:ext cx="7986987" cy="1271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</a:rPr>
            <a:t>ТРЕБОВАНИЯ К СТРУКТУРЕ ОСНОВНОЙ ОБРАЗОВАТЕЛЬНОЙ ПРОГРАММЫ ДОШКОЛЬНОГО ОБРАЗОВАНИЯ</a:t>
          </a:r>
          <a:endParaRPr lang="ru-RU" sz="2000" b="1" kern="1200" dirty="0">
            <a:solidFill>
              <a:srgbClr val="FF0000"/>
            </a:solidFill>
          </a:endParaRPr>
        </a:p>
      </dsp:txBody>
      <dsp:txXfrm>
        <a:off x="5900" y="72008"/>
        <a:ext cx="7986987" cy="1271039"/>
      </dsp:txXfrm>
    </dsp:sp>
    <dsp:sp modelId="{2F034927-2102-439E-90C1-AD3CDA680D16}">
      <dsp:nvSpPr>
        <dsp:cNvPr id="0" name=""/>
        <dsp:cNvSpPr/>
      </dsp:nvSpPr>
      <dsp:spPr>
        <a:xfrm>
          <a:off x="2950" y="1376588"/>
          <a:ext cx="3832527" cy="1271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rgbClr val="0070C0"/>
              </a:solidFill>
              <a:latin typeface="Arial Black" pitchFamily="34" charset="0"/>
            </a:rPr>
            <a:t>ФГТ</a:t>
          </a:r>
          <a:endParaRPr lang="ru-RU" sz="3600" kern="1200" dirty="0">
            <a:solidFill>
              <a:srgbClr val="0070C0"/>
            </a:solidFill>
            <a:latin typeface="Arial Black" pitchFamily="34" charset="0"/>
          </a:endParaRPr>
        </a:p>
      </dsp:txBody>
      <dsp:txXfrm>
        <a:off x="2950" y="1376588"/>
        <a:ext cx="3832527" cy="1271039"/>
      </dsp:txXfrm>
    </dsp:sp>
    <dsp:sp modelId="{9493A6C5-E78A-4A02-849B-682B31C0A5DC}">
      <dsp:nvSpPr>
        <dsp:cNvPr id="0" name=""/>
        <dsp:cNvSpPr/>
      </dsp:nvSpPr>
      <dsp:spPr>
        <a:xfrm>
          <a:off x="2950" y="2752971"/>
          <a:ext cx="3832527" cy="1271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kern="1200" dirty="0" smtClean="0">
              <a:solidFill>
                <a:schemeClr val="tx1"/>
              </a:solidFill>
              <a:latin typeface="Arial Black" pitchFamily="34" charset="0"/>
            </a:rPr>
            <a:t>Обязательная</a:t>
          </a:r>
          <a:r>
            <a:rPr lang="en-US" sz="1100" b="0" kern="1200" dirty="0" smtClean="0">
              <a:solidFill>
                <a:schemeClr val="tx1"/>
              </a:solidFill>
              <a:latin typeface="Arial Black" pitchFamily="34" charset="0"/>
            </a:rPr>
            <a:t> </a:t>
          </a:r>
          <a:r>
            <a:rPr lang="ru-RU" sz="1100" b="0" kern="1200" dirty="0" smtClean="0">
              <a:solidFill>
                <a:schemeClr val="tx1"/>
              </a:solidFill>
              <a:latin typeface="Arial Black" pitchFamily="34" charset="0"/>
            </a:rPr>
            <a:t>часть</a:t>
          </a:r>
          <a:endParaRPr lang="en-US" sz="1100" b="0" kern="1200" dirty="0" smtClean="0">
            <a:solidFill>
              <a:schemeClr val="tx1"/>
            </a:solidFill>
            <a:latin typeface="Arial Black" pitchFamily="34" charset="0"/>
          </a:endParaRPr>
        </a:p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kern="1200" dirty="0" smtClean="0">
              <a:solidFill>
                <a:schemeClr val="tx1"/>
              </a:solidFill>
              <a:latin typeface="Arial Black" pitchFamily="34" charset="0"/>
            </a:rPr>
            <a:t>Объем: не менее</a:t>
          </a:r>
          <a:r>
            <a:rPr lang="ru-RU" sz="1100" b="0" kern="1200" dirty="0" smtClean="0">
              <a:latin typeface="Arial Black" pitchFamily="34" charset="0"/>
            </a:rPr>
            <a:t> </a:t>
          </a:r>
          <a:r>
            <a:rPr lang="ru-RU" sz="3200" b="0" kern="1200" dirty="0" smtClean="0">
              <a:solidFill>
                <a:srgbClr val="FFFF00"/>
              </a:solidFill>
              <a:latin typeface="Arial Black" pitchFamily="34" charset="0"/>
            </a:rPr>
            <a:t>80%</a:t>
          </a:r>
          <a:r>
            <a:rPr lang="ru-RU" sz="1800" b="0" kern="1200" dirty="0" smtClean="0">
              <a:solidFill>
                <a:srgbClr val="FF0000"/>
              </a:solidFill>
              <a:latin typeface="Arial Black" pitchFamily="34" charset="0"/>
            </a:rPr>
            <a:t> </a:t>
          </a:r>
          <a:r>
            <a:rPr lang="ru-RU" sz="1100" b="0" kern="1200" dirty="0" smtClean="0">
              <a:solidFill>
                <a:schemeClr val="tx1"/>
              </a:solidFill>
              <a:latin typeface="Arial Black" pitchFamily="34" charset="0"/>
            </a:rPr>
            <a:t>времени, необходимого для реализации программы</a:t>
          </a:r>
          <a:endParaRPr lang="ru-RU" sz="1100" b="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2950" y="2752971"/>
        <a:ext cx="3832527" cy="1271039"/>
      </dsp:txXfrm>
    </dsp:sp>
    <dsp:sp modelId="{900E5923-7624-4F0E-83A3-0A13F1ACF722}">
      <dsp:nvSpPr>
        <dsp:cNvPr id="0" name=""/>
        <dsp:cNvSpPr/>
      </dsp:nvSpPr>
      <dsp:spPr>
        <a:xfrm>
          <a:off x="2950" y="4129355"/>
          <a:ext cx="3832527" cy="1271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 Black" pitchFamily="34" charset="0"/>
            </a:rPr>
            <a:t>Часть, формируемая участниками образовательных отношений - не более </a:t>
          </a:r>
          <a:r>
            <a:rPr lang="ru-RU" sz="3200" kern="1200" dirty="0" smtClean="0">
              <a:solidFill>
                <a:srgbClr val="FFFF00"/>
              </a:solidFill>
              <a:latin typeface="Arial Black" pitchFamily="34" charset="0"/>
            </a:rPr>
            <a:t>20%</a:t>
          </a:r>
          <a:r>
            <a:rPr lang="ru-RU" sz="1200" kern="1200" dirty="0" smtClean="0">
              <a:latin typeface="Arial Black" pitchFamily="34" charset="0"/>
            </a:rPr>
            <a:t>.</a:t>
          </a:r>
          <a:endParaRPr lang="ru-RU" sz="1200" kern="1200" dirty="0"/>
        </a:p>
      </dsp:txBody>
      <dsp:txXfrm>
        <a:off x="2950" y="4129355"/>
        <a:ext cx="3832527" cy="1271039"/>
      </dsp:txXfrm>
    </dsp:sp>
    <dsp:sp modelId="{2ED0B005-E337-4D66-8DA1-F59DEB9CD648}">
      <dsp:nvSpPr>
        <dsp:cNvPr id="0" name=""/>
        <dsp:cNvSpPr/>
      </dsp:nvSpPr>
      <dsp:spPr>
        <a:xfrm>
          <a:off x="4157410" y="1376588"/>
          <a:ext cx="3832527" cy="1271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0070C0"/>
              </a:solidFill>
              <a:latin typeface="Arial Black" pitchFamily="34" charset="0"/>
            </a:rPr>
            <a:t>ФГОС</a:t>
          </a:r>
          <a:endParaRPr lang="ru-RU" sz="3200" kern="1200" dirty="0">
            <a:solidFill>
              <a:srgbClr val="0070C0"/>
            </a:solidFill>
            <a:latin typeface="Arial Black" pitchFamily="34" charset="0"/>
          </a:endParaRPr>
        </a:p>
      </dsp:txBody>
      <dsp:txXfrm>
        <a:off x="4157410" y="1376588"/>
        <a:ext cx="3832527" cy="1271039"/>
      </dsp:txXfrm>
    </dsp:sp>
    <dsp:sp modelId="{BC6FE30E-3B9A-4F98-B0CE-A8B47EA9188E}">
      <dsp:nvSpPr>
        <dsp:cNvPr id="0" name=""/>
        <dsp:cNvSpPr/>
      </dsp:nvSpPr>
      <dsp:spPr>
        <a:xfrm>
          <a:off x="4157410" y="2752971"/>
          <a:ext cx="3832527" cy="1271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Arial Black" pitchFamily="34" charset="0"/>
            </a:rPr>
            <a:t>Обязательная часть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Arial Black" pitchFamily="34" charset="0"/>
            </a:rPr>
            <a:t> Объём: Программы должен составлять не менее </a:t>
          </a:r>
          <a:r>
            <a:rPr lang="ru-RU" sz="3200" kern="1200" dirty="0" smtClean="0">
              <a:solidFill>
                <a:srgbClr val="FFFF00"/>
              </a:solidFill>
              <a:latin typeface="Arial Black" pitchFamily="34" charset="0"/>
            </a:rPr>
            <a:t>60%</a:t>
          </a:r>
          <a:r>
            <a:rPr lang="ru-RU" sz="1100" kern="1200" dirty="0" smtClean="0">
              <a:solidFill>
                <a:schemeClr val="tx1"/>
              </a:solidFill>
              <a:latin typeface="Arial Black" pitchFamily="34" charset="0"/>
            </a:rPr>
            <a:t> от её общего объёма.</a:t>
          </a:r>
          <a:endParaRPr lang="ru-RU" sz="110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4157410" y="2752971"/>
        <a:ext cx="3832527" cy="1271039"/>
      </dsp:txXfrm>
    </dsp:sp>
    <dsp:sp modelId="{451CD262-4809-4DAC-9968-B546B30881EE}">
      <dsp:nvSpPr>
        <dsp:cNvPr id="0" name=""/>
        <dsp:cNvSpPr/>
      </dsp:nvSpPr>
      <dsp:spPr>
        <a:xfrm>
          <a:off x="4157410" y="4129355"/>
          <a:ext cx="3832527" cy="1271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Arial Black" pitchFamily="34" charset="0"/>
            </a:rPr>
            <a:t>Часть, формируемая участниками образовательных отношений - не более </a:t>
          </a:r>
          <a:r>
            <a:rPr lang="ru-RU" sz="3200" kern="1200" dirty="0" smtClean="0">
              <a:solidFill>
                <a:srgbClr val="FFFF00"/>
              </a:solidFill>
              <a:latin typeface="Arial Black" pitchFamily="34" charset="0"/>
            </a:rPr>
            <a:t>40%</a:t>
          </a:r>
          <a:r>
            <a:rPr lang="ru-RU" sz="1200" kern="1200" dirty="0" smtClean="0">
              <a:latin typeface="Arial Black" pitchFamily="34" charset="0"/>
            </a:rPr>
            <a:t>.</a:t>
          </a:r>
          <a:endParaRPr lang="ru-RU" sz="1200" kern="1200" dirty="0"/>
        </a:p>
      </dsp:txBody>
      <dsp:txXfrm>
        <a:off x="4157410" y="4129355"/>
        <a:ext cx="3832527" cy="1271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A251C-380D-40C3-916D-87999848640D}" type="datetimeFigureOut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38686-C003-4DD9-91AB-FE42C77990E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56424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89E82-5260-4A25-9037-9A6841D8FF0F}" type="datetimeFigureOut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FB1B6-7DB8-42D5-AA29-1ED5493270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89135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3F416CD-67A3-4CF0-A210-F6AF31AC147F}" type="datetimeFigureOut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r" eaLnBrk="1" latinLnBrk="0" hangingPunct="1"/>
            <a:fld id="{96652B35-718D-4E28-AFEB-B694A3B357E8}" type="slidenum">
              <a:rPr kumimoji="0" lang="ru-RU" smtClean="0"/>
              <a:pPr algn="r" eaLnBrk="1" latinLnBrk="0" hangingPunct="1"/>
              <a:t>‹#›</a:t>
            </a:fld>
            <a:endParaRPr kumimoji="0"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257800"/>
            <a:ext cx="6019800" cy="6771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b" anchorCtr="0">
            <a:noAutofit/>
          </a:bodyPr>
          <a:lstStyle>
            <a:lvl1pPr algn="l">
              <a:defRPr sz="3600" b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953570"/>
            <a:ext cx="6019800" cy="542544"/>
          </a:xfrm>
          <a:effectLst/>
        </p:spPr>
        <p:txBody>
          <a:bodyPr lIns="91440" tIns="45720" rIns="91440" bIns="45720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04800" y="3581400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04800" y="3886200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4800" y="4188023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4800" y="4492823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Picture Placeholder 18"/>
          <p:cNvSpPr>
            <a:spLocks noGrp="1" noChangeAspect="1"/>
          </p:cNvSpPr>
          <p:nvPr>
            <p:ph type="pic" sz="quarter" idx="14"/>
          </p:nvPr>
        </p:nvSpPr>
        <p:spPr>
          <a:xfrm>
            <a:off x="6781800" y="304800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25" name="Picture Placeholder 18"/>
          <p:cNvSpPr>
            <a:spLocks noGrp="1" noChangeAspect="1"/>
          </p:cNvSpPr>
          <p:nvPr>
            <p:ph type="pic" sz="quarter" idx="15"/>
          </p:nvPr>
        </p:nvSpPr>
        <p:spPr>
          <a:xfrm>
            <a:off x="6781800" y="1938528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6781800" y="3557016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27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6781800" y="5181600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14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ru-RU" smtClean="0"/>
              <a:pPr/>
              <a:t>‹#›</a:t>
            </a:fld>
            <a:endParaRPr kumimoji="0" lang="ru-RU" dirty="0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3"/>
          </p:nvPr>
        </p:nvSpPr>
        <p:spPr>
          <a:xfrm>
            <a:off x="6830568" y="13716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13" name="Picture Placeholder 11"/>
          <p:cNvSpPr>
            <a:spLocks noGrp="1" noChangeAspect="1"/>
          </p:cNvSpPr>
          <p:nvPr>
            <p:ph type="pic" sz="quarter" idx="14"/>
          </p:nvPr>
        </p:nvSpPr>
        <p:spPr>
          <a:xfrm>
            <a:off x="7991526" y="13716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14" name="Picture Placeholder 11"/>
          <p:cNvSpPr>
            <a:spLocks noGrp="1" noChangeAspect="1"/>
          </p:cNvSpPr>
          <p:nvPr>
            <p:ph type="pic" sz="quarter" idx="15"/>
          </p:nvPr>
        </p:nvSpPr>
        <p:spPr>
          <a:xfrm>
            <a:off x="7991856" y="91440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15" name="Picture Placeholder 11"/>
          <p:cNvSpPr>
            <a:spLocks noGrp="1" noChangeAspect="1"/>
          </p:cNvSpPr>
          <p:nvPr>
            <p:ph type="pic" sz="quarter" idx="16"/>
          </p:nvPr>
        </p:nvSpPr>
        <p:spPr>
          <a:xfrm>
            <a:off x="7991856" y="1719072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ru-RU" smtClean="0"/>
              <a:pPr/>
              <a:t>‹#›</a:t>
            </a:fld>
            <a:endParaRPr kumimoji="0" lang="ru-RU" dirty="0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3"/>
          </p:nvPr>
        </p:nvSpPr>
        <p:spPr>
          <a:xfrm>
            <a:off x="6830568" y="13716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13" name="Picture Placeholder 11"/>
          <p:cNvSpPr>
            <a:spLocks noGrp="1" noChangeAspect="1"/>
          </p:cNvSpPr>
          <p:nvPr>
            <p:ph type="pic" sz="quarter" idx="14"/>
          </p:nvPr>
        </p:nvSpPr>
        <p:spPr>
          <a:xfrm>
            <a:off x="7991526" y="13716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14" name="Picture Placeholder 11"/>
          <p:cNvSpPr>
            <a:spLocks noGrp="1" noChangeAspect="1"/>
          </p:cNvSpPr>
          <p:nvPr>
            <p:ph type="pic" sz="quarter" idx="15"/>
          </p:nvPr>
        </p:nvSpPr>
        <p:spPr>
          <a:xfrm>
            <a:off x="7991856" y="91440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15" name="Picture Placeholder 11"/>
          <p:cNvSpPr>
            <a:spLocks noGrp="1" noChangeAspect="1"/>
          </p:cNvSpPr>
          <p:nvPr>
            <p:ph type="pic" sz="quarter" idx="16"/>
          </p:nvPr>
        </p:nvSpPr>
        <p:spPr>
          <a:xfrm>
            <a:off x="7991856" y="1719072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7543800" cy="50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14299"/>
            <a:ext cx="6553200" cy="704088"/>
          </a:xfrm>
          <a:prstGeom prst="roundRect">
            <a:avLst>
              <a:gd name="adj" fmla="val 10174"/>
            </a:avLst>
          </a:prstGeom>
          <a:solidFill>
            <a:schemeClr val="bg1"/>
          </a:solidFill>
          <a:ln w="1905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none"/>
        </p:style>
        <p:txBody>
          <a:bodyPr wrap="square" tIns="45720" bIns="45720" anchor="ctr" anchorCtr="0">
            <a:norm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E5B69FA-8946-4AB6-B074-D84083315D6A}" type="datetime1">
              <a:rPr lang="ru-RU" smtClean="0"/>
              <a:pPr/>
              <a:t>31.01.2014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FF58636-3AE3-4695-9EA9-A56A8CE964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650" r:id="rId15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480" y="785794"/>
            <a:ext cx="6019800" cy="4286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МЕТОДИЧЕСКОЕ СОПРОВОЖДЕНИЕ ОБРАЗОВАТЕЛЬНОГО ПРОЦЕССА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В СВЕТЕ ФГОС В ДОШКОЛЬНОМ ОБРАЗОВАНИИ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>
          <a:xfrm>
            <a:off x="2928926" y="5563933"/>
            <a:ext cx="5943600" cy="841256"/>
          </a:xfrm>
        </p:spPr>
        <p:txBody>
          <a:bodyPr/>
          <a:lstStyle/>
          <a:p>
            <a:pPr lvl="0" algn="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    Старший воспитатель </a:t>
            </a:r>
            <a:endParaRPr lang="ru-RU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 algn="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МБДОУ д/с 10 «Белочка»</a:t>
            </a:r>
          </a:p>
          <a:p>
            <a:pPr lvl="0" algn="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Ковшова А В.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867" b="97156" l="5200" r="97650">
                        <a14:foregroundMark x1="37100" y1="34933" x2="37100" y2="34933"/>
                        <a14:foregroundMark x1="40000" y1="18844" x2="40000" y2="18844"/>
                        <a14:foregroundMark x1="51800" y1="26400" x2="51800" y2="26400"/>
                        <a14:foregroundMark x1="53700" y1="27556" x2="53700" y2="27556"/>
                        <a14:foregroundMark x1="51250" y1="23733" x2="51250" y2="23733"/>
                        <a14:foregroundMark x1="65450" y1="26400" x2="65450" y2="26400"/>
                        <a14:foregroundMark x1="68950" y1="22400" x2="68950" y2="22400"/>
                        <a14:foregroundMark x1="68750" y1="28711" x2="68750" y2="28711"/>
                        <a14:foregroundMark x1="79550" y1="9778" x2="79550" y2="9778"/>
                        <a14:foregroundMark x1="92250" y1="72000" x2="92250" y2="72000"/>
                        <a14:foregroundMark x1="7250" y1="43822" x2="7250" y2="43822"/>
                        <a14:foregroundMark x1="6050" y1="42489" x2="6050" y2="42489"/>
                        <a14:foregroundMark x1="42650" y1="20178" x2="42650" y2="20178"/>
                        <a14:foregroundMark x1="43500" y1="44178" x2="43500" y2="44178"/>
                        <a14:backgroundMark x1="16700" y1="13333" x2="16700" y2="13333"/>
                        <a14:backgroundMark x1="32100" y1="90933" x2="32100" y2="90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6537105" cy="367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2"/>
          <p:cNvSpPr>
            <a:spLocks noGrp="1"/>
          </p:cNvSpPr>
          <p:nvPr>
            <p:ph type="ctrTitle"/>
          </p:nvPr>
        </p:nvSpPr>
        <p:spPr>
          <a:xfrm>
            <a:off x="428596" y="500042"/>
            <a:ext cx="8382000" cy="5832648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0" dirty="0" smtClean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Достижение </a:t>
            </a:r>
            <a:r>
              <a:rPr lang="ru-RU" sz="4400" b="0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к 2016 году 100 процентов </a:t>
            </a:r>
            <a:r>
              <a:rPr lang="ru-RU" sz="4000" b="0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доступности дошкольного образования для детей в возрасте от трех до семи </a:t>
            </a:r>
            <a:r>
              <a:rPr lang="ru-RU" sz="4000" b="0" dirty="0" smtClean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лет</a:t>
            </a:r>
            <a:r>
              <a:rPr lang="ru-RU" sz="4400" b="0" spc="50" dirty="0" smtClean="0">
                <a:ln w="11430"/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4400" b="0" spc="50" dirty="0" smtClean="0">
                <a:ln w="11430"/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pc="50" dirty="0" smtClean="0">
                <a:ln w="11430"/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				</a:t>
            </a:r>
            <a:r>
              <a:rPr lang="ru-RU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Arial Black" pitchFamily="34" charset="0"/>
              </a:rPr>
              <a:t>Указ Президента Российской Федерации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Arial Black" pitchFamily="34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effectLst/>
                <a:latin typeface="Arial Black" pitchFamily="34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Arial Black" pitchFamily="34" charset="0"/>
              </a:rPr>
              <a:t> от 7 мая 2012 г. N 599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000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5734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867" b="97156" l="5200" r="97650">
                        <a14:foregroundMark x1="37100" y1="34933" x2="37100" y2="34933"/>
                        <a14:foregroundMark x1="40000" y1="18844" x2="40000" y2="18844"/>
                        <a14:foregroundMark x1="51800" y1="26400" x2="51800" y2="26400"/>
                        <a14:foregroundMark x1="53700" y1="27556" x2="53700" y2="27556"/>
                        <a14:foregroundMark x1="51250" y1="23733" x2="51250" y2="23733"/>
                        <a14:foregroundMark x1="65450" y1="26400" x2="65450" y2="26400"/>
                        <a14:foregroundMark x1="68950" y1="22400" x2="68950" y2="22400"/>
                        <a14:foregroundMark x1="68750" y1="28711" x2="68750" y2="28711"/>
                        <a14:foregroundMark x1="79550" y1="9778" x2="79550" y2="9778"/>
                        <a14:foregroundMark x1="92250" y1="72000" x2="92250" y2="72000"/>
                        <a14:foregroundMark x1="7250" y1="43822" x2="7250" y2="43822"/>
                        <a14:foregroundMark x1="6050" y1="42489" x2="6050" y2="42489"/>
                        <a14:foregroundMark x1="42650" y1="20178" x2="42650" y2="20178"/>
                        <a14:foregroundMark x1="43500" y1="44178" x2="43500" y2="44178"/>
                        <a14:backgroundMark x1="16700" y1="13333" x2="16700" y2="13333"/>
                        <a14:backgroundMark x1="32100" y1="90933" x2="32100" y2="90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6537105" cy="367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2"/>
          <p:cNvSpPr>
            <a:spLocks noGrp="1"/>
          </p:cNvSpPr>
          <p:nvPr>
            <p:ph type="ctrTitle"/>
          </p:nvPr>
        </p:nvSpPr>
        <p:spPr>
          <a:xfrm>
            <a:off x="63688" y="571479"/>
            <a:ext cx="8784976" cy="5290857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ФЕДЕРАЛЬНЫЙ</a:t>
            </a:r>
            <a:r>
              <a:rPr lang="ru-RU" sz="4800" dirty="0" smtClean="0">
                <a:solidFill>
                  <a:schemeClr val="tx1"/>
                </a:solidFill>
              </a:rPr>
              <a:t> ЗАКОН</a:t>
            </a:r>
            <a:r>
              <a:rPr lang="ru-RU" sz="4800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5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«ОБ ОБРАЗОВАНИИ В РФ»    	</a:t>
            </a:r>
            <a:r>
              <a:rPr lang="ru-RU" sz="45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/>
            </a:r>
            <a:br>
              <a:rPr lang="ru-RU" sz="45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</a:br>
            <a:r>
              <a:rPr lang="ru-RU" sz="45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 </a:t>
            </a:r>
            <a:r>
              <a:rPr lang="ru-RU" sz="45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      </a:t>
            </a:r>
            <a:r>
              <a:rPr lang="ru-RU" sz="40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№</a:t>
            </a:r>
            <a:r>
              <a:rPr lang="ru-RU" sz="40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273 ОТ 29.12.2012г.</a:t>
            </a:r>
            <a:r>
              <a:rPr lang="ru-RU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	</a:t>
            </a:r>
            <a:r>
              <a:rPr lang="ru-RU" spc="50" dirty="0" smtClean="0">
                <a:ln w="11430"/>
                <a:solidFill>
                  <a:schemeClr val="tx1"/>
                </a:solidFill>
                <a:effectLst/>
              </a:rPr>
              <a:t>			</a:t>
            </a:r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08008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867" b="97156" l="5200" r="97650">
                        <a14:foregroundMark x1="37100" y1="34933" x2="37100" y2="34933"/>
                        <a14:foregroundMark x1="40000" y1="18844" x2="40000" y2="18844"/>
                        <a14:foregroundMark x1="51800" y1="26400" x2="51800" y2="26400"/>
                        <a14:foregroundMark x1="53700" y1="27556" x2="53700" y2="27556"/>
                        <a14:foregroundMark x1="51250" y1="23733" x2="51250" y2="23733"/>
                        <a14:foregroundMark x1="65450" y1="26400" x2="65450" y2="26400"/>
                        <a14:foregroundMark x1="68950" y1="22400" x2="68950" y2="22400"/>
                        <a14:foregroundMark x1="68750" y1="28711" x2="68750" y2="28711"/>
                        <a14:foregroundMark x1="79550" y1="9778" x2="79550" y2="9778"/>
                        <a14:foregroundMark x1="92250" y1="72000" x2="92250" y2="72000"/>
                        <a14:foregroundMark x1="7250" y1="43822" x2="7250" y2="43822"/>
                        <a14:foregroundMark x1="6050" y1="42489" x2="6050" y2="42489"/>
                        <a14:foregroundMark x1="42650" y1="20178" x2="42650" y2="20178"/>
                        <a14:foregroundMark x1="43500" y1="44178" x2="43500" y2="44178"/>
                        <a14:backgroundMark x1="16700" y1="13333" x2="16700" y2="13333"/>
                        <a14:backgroundMark x1="32100" y1="90933" x2="32100" y2="90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6537105" cy="367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2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382000" cy="5832648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«…В Российской Федерации гарантируются общедоступность и бесплатность в соответствии с федеральными государственными образовательными стандартами дошкольного образования…»</a:t>
            </a:r>
            <a:br>
              <a:rPr lang="ru-RU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</a:br>
            <a:r>
              <a:rPr lang="ru-RU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				</a:t>
            </a:r>
            <a:br>
              <a:rPr lang="ru-RU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</a:br>
            <a:r>
              <a:rPr lang="ru-RU" sz="22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Федеральный Закон РФ «Об образовании в РФ» от 29 декабря 2012 г. N 273-ФЗ</a:t>
            </a:r>
            <a:r>
              <a:rPr lang="en-US" sz="22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 </a:t>
            </a:r>
            <a:r>
              <a:rPr lang="ru-RU" sz="22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ст.5 п 3</a:t>
            </a:r>
            <a:br>
              <a:rPr lang="ru-RU" sz="22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</a:br>
            <a:endParaRPr lang="ru-RU" sz="2200" spc="50" dirty="0">
              <a:ln w="11430"/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2040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867" b="97156" l="5200" r="97650">
                        <a14:foregroundMark x1="37100" y1="34933" x2="37100" y2="34933"/>
                        <a14:foregroundMark x1="40000" y1="18844" x2="40000" y2="18844"/>
                        <a14:foregroundMark x1="51800" y1="26400" x2="51800" y2="26400"/>
                        <a14:foregroundMark x1="53700" y1="27556" x2="53700" y2="27556"/>
                        <a14:foregroundMark x1="51250" y1="23733" x2="51250" y2="23733"/>
                        <a14:foregroundMark x1="65450" y1="26400" x2="65450" y2="26400"/>
                        <a14:foregroundMark x1="68950" y1="22400" x2="68950" y2="22400"/>
                        <a14:foregroundMark x1="68750" y1="28711" x2="68750" y2="28711"/>
                        <a14:foregroundMark x1="79550" y1="9778" x2="79550" y2="9778"/>
                        <a14:foregroundMark x1="92250" y1="72000" x2="92250" y2="72000"/>
                        <a14:foregroundMark x1="7250" y1="43822" x2="7250" y2="43822"/>
                        <a14:foregroundMark x1="6050" y1="42489" x2="6050" y2="42489"/>
                        <a14:foregroundMark x1="42650" y1="20178" x2="42650" y2="20178"/>
                        <a14:foregroundMark x1="43500" y1="44178" x2="43500" y2="44178"/>
                        <a14:backgroundMark x1="16700" y1="13333" x2="16700" y2="13333"/>
                        <a14:backgroundMark x1="32100" y1="90933" x2="32100" y2="90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6537105" cy="367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2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8382000" cy="5832648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700" spc="50" dirty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«…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организациях, включая расходы на оплату труда, приобретение учебников и учебных пособий, средств обучения, игр, игрушек (за исключением расходов на содержание зданий и оплату коммунальных услуг)…»</a:t>
            </a:r>
            <a:r>
              <a:rPr lang="ru-RU" spc="50" dirty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/>
            </a:r>
            <a:br>
              <a:rPr lang="ru-RU" spc="50" dirty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</a:br>
            <a:r>
              <a:rPr lang="ru-RU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				</a:t>
            </a:r>
            <a:br>
              <a:rPr lang="ru-RU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</a:br>
            <a:r>
              <a:rPr lang="ru-RU" sz="22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Федеральный Закон РФ «Об образовании в РФ» от 29 декабря 2012 г. N 273-ФЗ</a:t>
            </a:r>
            <a:r>
              <a:rPr lang="en-US" sz="22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 </a:t>
            </a:r>
            <a:r>
              <a:rPr lang="ru-RU" sz="22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  <a:t>ст.8 п 3</a:t>
            </a:r>
            <a:br>
              <a:rPr lang="ru-RU" sz="2200" spc="50" dirty="0" smtClean="0">
                <a:ln w="11430"/>
                <a:solidFill>
                  <a:schemeClr val="tx1"/>
                </a:solidFill>
                <a:effectLst/>
                <a:latin typeface="Arial Black" pitchFamily="34" charset="0"/>
              </a:rPr>
            </a:br>
            <a:endParaRPr lang="ru-RU" sz="2200" spc="50" dirty="0">
              <a:ln w="11430"/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6915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052736"/>
            <a:ext cx="8443664" cy="1929844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effectLst/>
                <a:latin typeface="Arial Black" pitchFamily="34" charset="0"/>
              </a:rPr>
              <a:t>ФГОС предполагает</a:t>
            </a:r>
            <a:br>
              <a:rPr lang="ru-RU" sz="3200" dirty="0" smtClean="0">
                <a:solidFill>
                  <a:srgbClr val="0070C0"/>
                </a:solidFill>
                <a:effectLst/>
                <a:latin typeface="Arial Black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effectLst/>
                <a:latin typeface="Arial Black" pitchFamily="34" charset="0"/>
              </a:rPr>
              <a:t>3 группы требований к условиям реализации основной образовательной программы дошкольного образования:</a:t>
            </a:r>
            <a:endParaRPr lang="ru-RU" sz="3200" dirty="0">
              <a:solidFill>
                <a:srgbClr val="0070C0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429000"/>
            <a:ext cx="6019800" cy="54254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К СТРУКТУРЕ ООП ДО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4437112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К  УСЛОВИЯМ РЕАЛИЗАЦИИ ООП ДО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5589240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К  РЕЗУЛЬТАТАМ  ОСВОЕНИЯ ООП ДО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27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936104"/>
          </a:xfrm>
        </p:spPr>
        <p:txBody>
          <a:bodyPr>
            <a:normAutofit fontScale="90000"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Образовательная программа ДОУ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878912806"/>
              </p:ext>
            </p:extLst>
          </p:nvPr>
        </p:nvGraphicFramePr>
        <p:xfrm>
          <a:off x="755576" y="1268760"/>
          <a:ext cx="799288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867" b="97156" l="5200" r="97650">
                        <a14:foregroundMark x1="37100" y1="34933" x2="37100" y2="34933"/>
                        <a14:foregroundMark x1="40000" y1="18844" x2="40000" y2="18844"/>
                        <a14:foregroundMark x1="51800" y1="26400" x2="51800" y2="26400"/>
                        <a14:foregroundMark x1="53700" y1="27556" x2="53700" y2="27556"/>
                        <a14:foregroundMark x1="51250" y1="23733" x2="51250" y2="23733"/>
                        <a14:foregroundMark x1="65450" y1="26400" x2="65450" y2="26400"/>
                        <a14:foregroundMark x1="68950" y1="22400" x2="68950" y2="22400"/>
                        <a14:foregroundMark x1="68750" y1="28711" x2="68750" y2="28711"/>
                        <a14:foregroundMark x1="79550" y1="9778" x2="79550" y2="9778"/>
                        <a14:foregroundMark x1="92250" y1="72000" x2="92250" y2="72000"/>
                        <a14:foregroundMark x1="7250" y1="43822" x2="7250" y2="43822"/>
                        <a14:foregroundMark x1="6050" y1="42489" x2="6050" y2="42489"/>
                        <a14:foregroundMark x1="42650" y1="20178" x2="42650" y2="20178"/>
                        <a14:foregroundMark x1="43500" y1="44178" x2="43500" y2="44178"/>
                        <a14:backgroundMark x1="16700" y1="13333" x2="16700" y2="13333"/>
                        <a14:backgroundMark x1="32100" y1="90933" x2="32100" y2="90933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4376" y="1628800"/>
            <a:ext cx="6537105" cy="367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72489" y="188640"/>
            <a:ext cx="792088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«…Порядок разработки примерных основных образовательных программ, проведения их экспертизы и ведения реестра примерных основных образовательных программ...»</a:t>
            </a:r>
          </a:p>
          <a:p>
            <a:pPr algn="ctr"/>
            <a:endParaRPr lang="en-US" sz="32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Федеральный </a:t>
            </a:r>
            <a:r>
              <a:rPr lang="ru-RU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Закон РФ «Об образовании в РФ» от 29 декабря 2012 г. N </a:t>
            </a:r>
            <a:r>
              <a:rPr lang="ru-RU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273-ФЗ</a:t>
            </a:r>
            <a:r>
              <a:rPr lang="en-US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u-RU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ст.12 </a:t>
            </a:r>
            <a:r>
              <a:rPr lang="ru-RU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п.11</a:t>
            </a:r>
            <a:endParaRPr lang="ru-RU" sz="32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606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325112"/>
          </a:xfrm>
          <a:ln w="88900" cap="rnd" cmpd="tri">
            <a:solidFill>
              <a:schemeClr val="accent4">
                <a:lumMod val="75000"/>
              </a:schemeClr>
            </a:solidFill>
          </a:ln>
          <a:effectLst/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109728" indent="0" algn="ctr">
              <a:buNone/>
            </a:pPr>
            <a:endParaRPr lang="ru-RU" sz="4000" b="1" dirty="0" smtClean="0">
              <a:ln/>
              <a:solidFill>
                <a:schemeClr val="accent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109728" indent="0" algn="ctr">
              <a:buNone/>
            </a:pPr>
            <a:r>
              <a:rPr lang="ru-RU" sz="4000" b="1" dirty="0" smtClean="0">
                <a:ln/>
                <a:solidFill>
                  <a:srgbClr val="0070C0"/>
                </a:solidFill>
                <a:latin typeface="Arial Black" pitchFamily="34" charset="0"/>
              </a:rPr>
              <a:t>Педагоги </a:t>
            </a:r>
            <a:r>
              <a:rPr lang="ru-RU" sz="4000" b="1" dirty="0">
                <a:ln/>
                <a:solidFill>
                  <a:srgbClr val="0070C0"/>
                </a:solidFill>
                <a:latin typeface="Arial Black" pitchFamily="34" charset="0"/>
              </a:rPr>
              <a:t>не могут успешно </a:t>
            </a:r>
            <a:r>
              <a:rPr lang="ru-RU" sz="4000" b="1" dirty="0" smtClean="0">
                <a:ln/>
                <a:solidFill>
                  <a:srgbClr val="0070C0"/>
                </a:solidFill>
                <a:latin typeface="Arial Black" pitchFamily="34" charset="0"/>
              </a:rPr>
              <a:t>кого-то </a:t>
            </a:r>
            <a:r>
              <a:rPr lang="ru-RU" sz="4000" b="1" dirty="0">
                <a:ln/>
                <a:solidFill>
                  <a:srgbClr val="0070C0"/>
                </a:solidFill>
                <a:latin typeface="Arial Black" pitchFamily="34" charset="0"/>
              </a:rPr>
              <a:t>учить,</a:t>
            </a:r>
          </a:p>
          <a:p>
            <a:pPr marL="109728" indent="0" algn="ctr">
              <a:buNone/>
            </a:pPr>
            <a:r>
              <a:rPr lang="ru-RU" sz="4000" b="1" dirty="0">
                <a:ln/>
                <a:solidFill>
                  <a:srgbClr val="0070C0"/>
                </a:solidFill>
                <a:latin typeface="Arial Black" pitchFamily="34" charset="0"/>
              </a:rPr>
              <a:t>если в это же время усердно не учатся сами.</a:t>
            </a:r>
          </a:p>
          <a:p>
            <a:pPr marL="109728" indent="0" algn="r">
              <a:buNone/>
            </a:pPr>
            <a:r>
              <a:rPr lang="ru-RU" sz="3200" b="1" dirty="0">
                <a:ln/>
                <a:solidFill>
                  <a:srgbClr val="0070C0"/>
                </a:solidFill>
                <a:latin typeface="Arial Black" pitchFamily="34" charset="0"/>
              </a:rPr>
              <a:t>Али Апшерон</a:t>
            </a:r>
          </a:p>
        </p:txBody>
      </p:sp>
    </p:spTree>
    <p:extLst>
      <p:ext uri="{BB962C8B-B14F-4D97-AF65-F5344CB8AC3E}">
        <p14:creationId xmlns:p14="http://schemas.microsoft.com/office/powerpoint/2010/main" xmlns="" val="133047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2F5B081-2DBA-4B90-A20B-966BBF1C26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251</Words>
  <Application>Microsoft Office PowerPoint</Application>
  <PresentationFormat>Экран (4:3)</PresentationFormat>
  <Paragraphs>31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МЕТОДИЧЕСКОЕ СОПРОВОЖДЕНИЕ ОБРАЗОВАТЕЛЬНОГО ПРОЦЕССА В СВЕТЕ ФГОС В ДОШКОЛЬНОМ ОБРАЗОВАНИИ</vt:lpstr>
      <vt:lpstr>Достижение к 2016 году 100 процентов доступности дошкольного образования для детей в возрасте от трех до семи лет      Указ Президента Российской Федерации  от 7 мая 2012 г. N 599 </vt:lpstr>
      <vt:lpstr>ФЕДЕРАЛЬНЫЙ ЗАКОН «ОБ ОБРАЗОВАНИИ В РФ»             №273 ОТ 29.12.2012г.      </vt:lpstr>
      <vt:lpstr>«…В Российской Федерации гарантируются общедоступность и бесплатность в соответствии с федеральными государственными образовательными стандартами дошкольного образования…»      Федеральный Закон РФ «Об образовании в РФ» от 29 декабря 2012 г. N 273-ФЗ ст.5 п 3 </vt:lpstr>
      <vt:lpstr>«…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организациях, включая расходы на оплату труда, приобретение учебников и учебных пособий, средств обучения, игр, игрушек (за исключением расходов на содержание зданий и оплату коммунальных услуг)…»      Федеральный Закон РФ «Об образовании в РФ» от 29 декабря 2012 г. N 273-ФЗ ст.8 п 3 </vt:lpstr>
      <vt:lpstr>ФГОС предполагает 3 группы требований к условиям реализации основной образовательной программы дошкольного образования:</vt:lpstr>
      <vt:lpstr>Образовательная программа ДОУ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2013-08-11T05:45:26Z</dcterms:created>
  <dcterms:modified xsi:type="dcterms:W3CDTF">2014-01-31T07:46:27Z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TC103524739990</vt:lpwstr>
  </property>
</Properties>
</file>