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5000"/>
    <a:srgbClr val="194B32"/>
    <a:srgbClr val="7A0000"/>
    <a:srgbClr val="007A00"/>
    <a:srgbClr val="006600"/>
    <a:srgbClr val="6C0000"/>
    <a:srgbClr val="75380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&#1082;%20&#1082;&#1086;&#1085;&#1082;&#1091;&#1088;&#1089;&#1091;\&#1052;&#1072;&#1096;&#1080;&#1085;&#1072;%20&#1058;.&#1053;\&#1052;&#1091;&#1079;&#1099;&#1082;&#1072;%20&#1080;&#1079;%20&#1082;&#1080;&#1085;&#1086;%20-%20&#1082;&#1080;&#1085;&#1086;&#1092;&#1080;&#1083;&#1100;&#1084;%20&#1089;&#1083;&#1091;&#1078;&#1077;&#1073;&#1085;&#1099;&#1081;%20&#1088;&#1086;&#1084;&#1072;&#1085;%20&#1091;&#1090;&#1088;&#1086;1%20%20(audiopoisk.com).mp3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00034" y="1000108"/>
            <a:ext cx="5214974" cy="18573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C0000"/>
                </a:solidFill>
                <a:latin typeface="Monotype Corsiva" pitchFamily="66" charset="0"/>
              </a:rPr>
              <a:t>Давайте знакомиться!</a:t>
            </a:r>
            <a:r>
              <a:rPr lang="ru-RU" sz="3200" b="1" dirty="0" smtClean="0">
                <a:solidFill>
                  <a:srgbClr val="CC0000"/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CC0000"/>
                </a:solidFill>
                <a:latin typeface="Monotype Corsiva" pitchFamily="66" charset="0"/>
              </a:rPr>
              <a:t>Меня зовут Татьяна Николаевна, я -  </a:t>
            </a:r>
            <a:endParaRPr lang="ru-RU" sz="3200" b="1" dirty="0">
              <a:solidFill>
                <a:srgbClr val="CC0000"/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DSC01591.JPG"/>
          <p:cNvPicPr>
            <a:picLocks noChangeAspect="1"/>
          </p:cNvPicPr>
          <p:nvPr/>
        </p:nvPicPr>
        <p:blipFill>
          <a:blip r:embed="rId3" cstate="print"/>
          <a:srcRect l="20833" r="10416" b="26562"/>
          <a:stretch>
            <a:fillRect/>
          </a:stretch>
        </p:blipFill>
        <p:spPr>
          <a:xfrm>
            <a:off x="5643570" y="214290"/>
            <a:ext cx="2357454" cy="335758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2448475-9f3d8e4d8bcead6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857628"/>
            <a:ext cx="1001720" cy="1024486"/>
          </a:xfrm>
          <a:prstGeom prst="rect">
            <a:avLst/>
          </a:prstGeom>
        </p:spPr>
      </p:pic>
      <p:pic>
        <p:nvPicPr>
          <p:cNvPr id="9" name="Рисунок 8" descr="98393892_1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3714752"/>
            <a:ext cx="1285884" cy="1285884"/>
          </a:xfrm>
          <a:prstGeom prst="rect">
            <a:avLst/>
          </a:prstGeom>
        </p:spPr>
      </p:pic>
      <p:pic>
        <p:nvPicPr>
          <p:cNvPr id="10" name="Рисунок 9" descr="3c5d3665876583538b8b7b2901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3849924"/>
            <a:ext cx="1214446" cy="1150687"/>
          </a:xfrm>
          <a:prstGeom prst="rect">
            <a:avLst/>
          </a:prstGeom>
        </p:spPr>
      </p:pic>
      <p:pic>
        <p:nvPicPr>
          <p:cNvPr id="11" name="Рисунок 10" descr="0_66ffb_a3a6fbc2_X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85852" y="3857628"/>
            <a:ext cx="1357322" cy="1135057"/>
          </a:xfrm>
          <a:prstGeom prst="rect">
            <a:avLst/>
          </a:prstGeom>
        </p:spPr>
      </p:pic>
      <p:pic>
        <p:nvPicPr>
          <p:cNvPr id="12" name="Рисунок 11" descr="0_77444_a3680e73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86248" y="3786190"/>
            <a:ext cx="1123161" cy="1209326"/>
          </a:xfrm>
          <a:prstGeom prst="rect">
            <a:avLst/>
          </a:prstGeom>
        </p:spPr>
      </p:pic>
      <p:pic>
        <p:nvPicPr>
          <p:cNvPr id="13" name="Рисунок 12" descr="0_5dc43_b8a1f52d_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286380" y="3857628"/>
            <a:ext cx="1174339" cy="1174339"/>
          </a:xfrm>
          <a:prstGeom prst="rect">
            <a:avLst/>
          </a:prstGeom>
        </p:spPr>
      </p:pic>
      <p:pic>
        <p:nvPicPr>
          <p:cNvPr id="14" name="Рисунок 13" descr="0_77438_edbce63_XL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29388" y="3929066"/>
            <a:ext cx="1142984" cy="1142984"/>
          </a:xfrm>
          <a:prstGeom prst="rect">
            <a:avLst/>
          </a:prstGeom>
        </p:spPr>
      </p:pic>
      <p:pic>
        <p:nvPicPr>
          <p:cNvPr id="15" name="Рисунок 14" descr="88881830_11.png"/>
          <p:cNvPicPr>
            <a:picLocks noChangeAspect="1"/>
          </p:cNvPicPr>
          <p:nvPr/>
        </p:nvPicPr>
        <p:blipFill>
          <a:blip r:embed="rId11" cstate="print"/>
          <a:srcRect b="13354"/>
          <a:stretch>
            <a:fillRect/>
          </a:stretch>
        </p:blipFill>
        <p:spPr>
          <a:xfrm>
            <a:off x="142844" y="5643554"/>
            <a:ext cx="1643073" cy="1214446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1785918" y="5357826"/>
            <a:ext cx="4429156" cy="642942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или «воспитатель речи»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7" name="Музыка из кино - кинофильм служебный роман утро1  (audiopoisk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/>
          <a:stretch>
            <a:fillRect/>
          </a:stretch>
        </p:blipFill>
        <p:spPr>
          <a:xfrm>
            <a:off x="81439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4" grpId="0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004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352" y="87479"/>
            <a:ext cx="2626260" cy="1969696"/>
          </a:xfrm>
          <a:prstGeom prst="rect">
            <a:avLst/>
          </a:prstGeom>
        </p:spPr>
      </p:pic>
      <p:pic>
        <p:nvPicPr>
          <p:cNvPr id="5" name="Рисунок 4" descr="96089445-1024x8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73574" y="-10793"/>
            <a:ext cx="2714644" cy="1789176"/>
          </a:xfrm>
          <a:prstGeom prst="rect">
            <a:avLst/>
          </a:prstGeom>
        </p:spPr>
      </p:pic>
      <p:pic>
        <p:nvPicPr>
          <p:cNvPr id="6" name="Рисунок 5" descr="00286801_n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388" y="1"/>
            <a:ext cx="2516440" cy="178164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071802" y="1785926"/>
            <a:ext cx="5643602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5000"/>
                </a:solidFill>
              </a:rPr>
              <a:t>По специальности – работа, по душе – профессия!</a:t>
            </a:r>
            <a:endParaRPr lang="ru-RU" b="1" dirty="0">
              <a:solidFill>
                <a:srgbClr val="005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062" y="2518117"/>
            <a:ext cx="6143668" cy="2857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C0000"/>
                </a:solidFill>
                <a:latin typeface="Monotype Corsiva" pitchFamily="66" charset="0"/>
              </a:rPr>
              <a:t>Визитная карточка</a:t>
            </a:r>
          </a:p>
          <a:p>
            <a:pPr algn="just"/>
            <a:r>
              <a:rPr lang="ru-RU" sz="2000" b="1" dirty="0" smtClean="0">
                <a:solidFill>
                  <a:srgbClr val="CC0000"/>
                </a:solidFill>
                <a:latin typeface="Monotype Corsiva" pitchFamily="66" charset="0"/>
              </a:rPr>
              <a:t>Закончила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: АГПИ  им. А.П. Гайдара -1991 г, ШГПУ -2004 г,</a:t>
            </a:r>
          </a:p>
          <a:p>
            <a:pPr algn="just"/>
            <a:r>
              <a:rPr lang="ru-RU" sz="2000" b="1" dirty="0" smtClean="0">
                <a:solidFill>
                  <a:srgbClr val="CC0000"/>
                </a:solidFill>
                <a:latin typeface="Monotype Corsiva" pitchFamily="66" charset="0"/>
              </a:rPr>
              <a:t>Специальность: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логопедия,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Квалификация: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учитель-логопед,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Стаж педагогической работы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: общий -23 года, 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По специальности: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14 лет,</a:t>
            </a:r>
          </a:p>
          <a:p>
            <a:pPr algn="just"/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I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квалификационная категория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57158" y="5572140"/>
            <a:ext cx="6858048" cy="1071570"/>
          </a:xfrm>
          <a:prstGeom prst="horizontalScroll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7A0000"/>
                </a:solidFill>
                <a:latin typeface="Monotype Corsiva" pitchFamily="66" charset="0"/>
              </a:rPr>
              <a:t>Я не могу управлять направлением ветра, но всегда могу так поставить паруса, чтобы достичь поставленной цели!</a:t>
            </a:r>
            <a:endParaRPr lang="ru-RU" sz="2200" b="1" dirty="0">
              <a:solidFill>
                <a:srgbClr val="7A0000"/>
              </a:solidFill>
              <a:latin typeface="Monotype Corsiva" pitchFamily="66" charset="0"/>
            </a:endParaRPr>
          </a:p>
        </p:txBody>
      </p:sp>
      <p:pic>
        <p:nvPicPr>
          <p:cNvPr id="11" name="Рисунок 10" descr="DSC00395.JPG"/>
          <p:cNvPicPr>
            <a:picLocks noChangeAspect="1"/>
          </p:cNvPicPr>
          <p:nvPr/>
        </p:nvPicPr>
        <p:blipFill>
          <a:blip r:embed="rId5" cstate="print"/>
          <a:srcRect l="46429" r="21428" b="32142"/>
          <a:stretch>
            <a:fillRect/>
          </a:stretch>
        </p:blipFill>
        <p:spPr>
          <a:xfrm>
            <a:off x="6786578" y="2571744"/>
            <a:ext cx="1714512" cy="271464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3686_html_m66f1a337.jpg"/>
          <p:cNvPicPr>
            <a:picLocks noChangeAspect="1"/>
          </p:cNvPicPr>
          <p:nvPr/>
        </p:nvPicPr>
        <p:blipFill>
          <a:blip r:embed="rId2"/>
          <a:srcRect l="3125" t="7812" r="47656" b="7812"/>
          <a:stretch>
            <a:fillRect/>
          </a:stretch>
        </p:blipFill>
        <p:spPr>
          <a:xfrm>
            <a:off x="3000364" y="428604"/>
            <a:ext cx="1143008" cy="1469581"/>
          </a:xfrm>
          <a:prstGeom prst="rect">
            <a:avLst/>
          </a:prstGeom>
        </p:spPr>
      </p:pic>
      <p:pic>
        <p:nvPicPr>
          <p:cNvPr id="5" name="Рисунок 4" descr="43686_html_m66f1a337.jpg"/>
          <p:cNvPicPr>
            <a:picLocks noChangeAspect="1"/>
          </p:cNvPicPr>
          <p:nvPr/>
        </p:nvPicPr>
        <p:blipFill>
          <a:blip r:embed="rId2"/>
          <a:srcRect l="48828" t="6250" r="10156" b="7812"/>
          <a:stretch>
            <a:fillRect/>
          </a:stretch>
        </p:blipFill>
        <p:spPr>
          <a:xfrm>
            <a:off x="5857884" y="500042"/>
            <a:ext cx="954671" cy="1500198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285720" y="214290"/>
            <a:ext cx="2928958" cy="785818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7A0000"/>
                </a:solidFill>
              </a:rPr>
              <a:t>Педагогическое</a:t>
            </a:r>
            <a:endParaRPr lang="ru-RU" sz="2000" b="1" i="1" dirty="0">
              <a:solidFill>
                <a:srgbClr val="7A0000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3929058" y="1000108"/>
            <a:ext cx="2062178" cy="581028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7A0000"/>
                </a:solidFill>
              </a:rPr>
              <a:t>кредо</a:t>
            </a:r>
            <a:endParaRPr lang="ru-RU" sz="2000" b="1" i="1" dirty="0">
              <a:solidFill>
                <a:srgbClr val="7A0000"/>
              </a:solidFill>
            </a:endParaRPr>
          </a:p>
        </p:txBody>
      </p:sp>
      <p:pic>
        <p:nvPicPr>
          <p:cNvPr id="8" name="Рисунок 7" descr="3557333-aeda118447a867c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92" y="428604"/>
            <a:ext cx="1772456" cy="1571636"/>
          </a:xfrm>
          <a:prstGeom prst="rect">
            <a:avLst/>
          </a:prstGeom>
        </p:spPr>
      </p:pic>
      <p:pic>
        <p:nvPicPr>
          <p:cNvPr id="10" name="Рисунок 9" descr="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857364"/>
            <a:ext cx="7929618" cy="485778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00100" y="2071678"/>
            <a:ext cx="68259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omic Sans MS" pitchFamily="66" charset="0"/>
              </a:rPr>
              <a:t>Радоваться успехам ребёнка, как собственным</a:t>
            </a:r>
            <a:r>
              <a:rPr lang="ru-RU" dirty="0" smtClean="0">
                <a:solidFill>
                  <a:schemeClr val="bg1"/>
                </a:solidFill>
              </a:rPr>
              <a:t>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85918" y="2714620"/>
            <a:ext cx="4963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Капельки мудрости, знаний, терпения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Сольются в добро, мастерство и уменье!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4" name="Рисунок 13" descr="DSC04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8772" y="3756074"/>
            <a:ext cx="2762269" cy="207170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5" name="TextBox 14"/>
          <p:cNvSpPr txBox="1"/>
          <p:nvPr/>
        </p:nvSpPr>
        <p:spPr>
          <a:xfrm>
            <a:off x="4071934" y="4143380"/>
            <a:ext cx="37862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i="1" dirty="0" smtClean="0">
                <a:solidFill>
                  <a:srgbClr val="194B32"/>
                </a:solidFill>
                <a:latin typeface="Calibri" pitchFamily="34" charset="0"/>
              </a:rPr>
              <a:t>Направление работы: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194B32"/>
                </a:solidFill>
                <a:latin typeface="Calibri" pitchFamily="34" charset="0"/>
              </a:rPr>
              <a:t>Развитие связной речи</a:t>
            </a:r>
          </a:p>
          <a:p>
            <a:r>
              <a:rPr lang="ru-RU" sz="2000" b="1" dirty="0" smtClean="0">
                <a:solidFill>
                  <a:srgbClr val="194B32"/>
                </a:solidFill>
                <a:latin typeface="Calibri" pitchFamily="34" charset="0"/>
              </a:rPr>
              <a:t>у детей с нарушением зрения нетрадиционными методами</a:t>
            </a:r>
            <a:endParaRPr lang="ru-RU" sz="2000" b="1" dirty="0">
              <a:solidFill>
                <a:srgbClr val="194B32"/>
              </a:solidFill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85852" y="6000768"/>
            <a:ext cx="5562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Главное правило: работа на результат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eWalls.com-178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28"/>
            <a:ext cx="8143932" cy="44291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57686" y="428604"/>
            <a:ext cx="3948517" cy="190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Много профессий хороших и важных,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Но для меня интереснее нет,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Той, что я выбрала в жизни однажды,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Я педагог и я логопед!</a:t>
            </a:r>
            <a:endParaRPr lang="ru-RU" sz="20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1" name="Рисунок 10" descr="DSC040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642918"/>
            <a:ext cx="3214678" cy="241100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857224" y="4500570"/>
            <a:ext cx="5514651" cy="2135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Логопедия – полезное дело, позвольте о том, что наболело.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работе своей я – корректор, эксперт,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 есть результат из мелких побед…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Волнует нас артикуляция, словарь, грамматика, фонация,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Всем так важна коммуникация, и может, где-то инновация</a:t>
            </a:r>
            <a:r>
              <a:rPr lang="ru-RU" dirty="0" smtClean="0">
                <a:solidFill>
                  <a:srgbClr val="CC0000"/>
                </a:solidFill>
              </a:rPr>
              <a:t>!</a:t>
            </a:r>
            <a:endParaRPr lang="ru-RU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DSC005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52483" y="137152"/>
            <a:ext cx="2857488" cy="214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DSC005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4482686"/>
            <a:ext cx="2714644" cy="2035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DSC023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1096" y="58244"/>
            <a:ext cx="2857488" cy="214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Вертикальный свиток 6"/>
          <p:cNvSpPr/>
          <p:nvPr/>
        </p:nvSpPr>
        <p:spPr>
          <a:xfrm>
            <a:off x="2928926" y="1643050"/>
            <a:ext cx="3429024" cy="2928958"/>
          </a:xfrm>
          <a:prstGeom prst="verticalScroll">
            <a:avLst/>
          </a:prstGeom>
          <a:solidFill>
            <a:schemeClr val="bg1"/>
          </a:solidFill>
          <a:ln>
            <a:solidFill>
              <a:srgbClr val="194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Учиться будем речи чистой, внятной,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Когда приходим в кабинет,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А говорить мы будем ясно и понятно, 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Читать начнём – и счастлив логопед	!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8" name="Рисунок 7" descr="DSC040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850" y="82207"/>
            <a:ext cx="2928926" cy="2196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DSC005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8684" y="2412602"/>
            <a:ext cx="2666987" cy="200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 descr="DSC0406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72789" y="2500306"/>
            <a:ext cx="2656929" cy="1992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 descr="DSC0407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31718" y="4701682"/>
            <a:ext cx="2762237" cy="2071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/>
          <p:cNvSpPr txBox="1"/>
          <p:nvPr/>
        </p:nvSpPr>
        <p:spPr>
          <a:xfrm>
            <a:off x="3286116" y="4929198"/>
            <a:ext cx="2786082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C0000"/>
                </a:solidFill>
                <a:latin typeface="Constantia" pitchFamily="18" charset="0"/>
              </a:rPr>
              <a:t>Мой кабинет –</a:t>
            </a:r>
          </a:p>
          <a:p>
            <a:pPr algn="ctr"/>
            <a:r>
              <a:rPr lang="ru-RU" sz="2000" b="1" dirty="0" smtClean="0">
                <a:solidFill>
                  <a:srgbClr val="CC0000"/>
                </a:solidFill>
                <a:latin typeface="Constantia" pitchFamily="18" charset="0"/>
              </a:rPr>
              <a:t> территория правильной </a:t>
            </a:r>
          </a:p>
          <a:p>
            <a:pPr algn="ctr"/>
            <a:r>
              <a:rPr lang="ru-RU" sz="2000" b="1" dirty="0" smtClean="0">
                <a:solidFill>
                  <a:srgbClr val="CC0000"/>
                </a:solidFill>
                <a:latin typeface="Constantia" pitchFamily="18" charset="0"/>
              </a:rPr>
              <a:t>речи</a:t>
            </a:r>
            <a:endParaRPr lang="ru-RU" sz="2000" b="1" dirty="0">
              <a:solidFill>
                <a:srgbClr val="CC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foto-dlya-fona-prezentaci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73" y="603811"/>
            <a:ext cx="8114149" cy="618275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1714480" y="857232"/>
            <a:ext cx="3858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Занимаемся, играя!!!</a:t>
            </a:r>
            <a:endParaRPr lang="ru-RU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7" name="Рисунок 16" descr="vospit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1000108"/>
            <a:ext cx="1857388" cy="13208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TextBox 20"/>
          <p:cNvSpPr txBox="1"/>
          <p:nvPr/>
        </p:nvSpPr>
        <p:spPr>
          <a:xfrm>
            <a:off x="4500562" y="2214554"/>
            <a:ext cx="33345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omic Sans MS" pitchFamily="66" charset="0"/>
              </a:rPr>
              <a:t>Много игр, пособий, книг</a:t>
            </a:r>
          </a:p>
          <a:p>
            <a:r>
              <a:rPr lang="ru-RU" dirty="0" smtClean="0">
                <a:latin typeface="Comic Sans MS" pitchFamily="66" charset="0"/>
              </a:rPr>
              <a:t>Мы используем с детьми,</a:t>
            </a:r>
          </a:p>
          <a:p>
            <a:r>
              <a:rPr lang="ru-RU" dirty="0" smtClean="0">
                <a:latin typeface="Comic Sans MS" pitchFamily="66" charset="0"/>
              </a:rPr>
              <a:t>Чтобы скорее результатов</a:t>
            </a:r>
          </a:p>
          <a:p>
            <a:r>
              <a:rPr lang="ru-RU" dirty="0" smtClean="0">
                <a:latin typeface="Comic Sans MS" pitchFamily="66" charset="0"/>
              </a:rPr>
              <a:t>Добиться с ними мы могли!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5918" y="5000636"/>
            <a:ext cx="28809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omic Sans MS" pitchFamily="66" charset="0"/>
              </a:rPr>
              <a:t>Корректируем работу </a:t>
            </a:r>
          </a:p>
          <a:p>
            <a:r>
              <a:rPr lang="ru-RU" dirty="0" smtClean="0">
                <a:latin typeface="Comic Sans MS" pitchFamily="66" charset="0"/>
              </a:rPr>
              <a:t>Мы с ребёнком каждым.</a:t>
            </a:r>
          </a:p>
          <a:p>
            <a:r>
              <a:rPr lang="ru-RU" dirty="0" smtClean="0">
                <a:latin typeface="Comic Sans MS" pitchFamily="66" charset="0"/>
              </a:rPr>
              <a:t>Игры на занятиях – </a:t>
            </a:r>
          </a:p>
          <a:p>
            <a:r>
              <a:rPr lang="ru-RU" dirty="0" smtClean="0">
                <a:latin typeface="Comic Sans MS" pitchFamily="66" charset="0"/>
              </a:rPr>
              <a:t>Это очень важно!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52986" y="168812"/>
            <a:ext cx="7429552" cy="5715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5000"/>
                </a:solidFill>
              </a:rPr>
              <a:t>«Работа – лучший способ насладиться жизнью» И.Кант</a:t>
            </a:r>
            <a:endParaRPr lang="ru-RU" sz="2000" b="1" dirty="0">
              <a:solidFill>
                <a:srgbClr val="005000"/>
              </a:solidFill>
            </a:endParaRPr>
          </a:p>
        </p:txBody>
      </p:sp>
      <p:pic>
        <p:nvPicPr>
          <p:cNvPr id="27" name="Рисунок 26" descr="DSC00517.JPG"/>
          <p:cNvPicPr>
            <a:picLocks noChangeAspect="1"/>
          </p:cNvPicPr>
          <p:nvPr/>
        </p:nvPicPr>
        <p:blipFill>
          <a:blip r:embed="rId4" cstate="print"/>
          <a:srcRect l="8889" t="18519"/>
          <a:stretch>
            <a:fillRect/>
          </a:stretch>
        </p:blipFill>
        <p:spPr>
          <a:xfrm>
            <a:off x="910196" y="1568314"/>
            <a:ext cx="2357454" cy="1581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DSC005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94277" y="3497139"/>
            <a:ext cx="2013847" cy="1510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Рисунок 28" descr="DSC023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6085" y="4936659"/>
            <a:ext cx="2124027" cy="1593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Рисунок 29" descr="DSC0348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8262" y="3195096"/>
            <a:ext cx="2286016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Рисунок 30" descr="DSC0348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20356" y="3460653"/>
            <a:ext cx="2053310" cy="1539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proverbe-despre-car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1142984"/>
            <a:ext cx="5072098" cy="32861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86116" y="2000240"/>
            <a:ext cx="371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  <a:t>Делиться опытом? Возможно! 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  <a:t>На мастер-классе, семинаре.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  <a:t>Раскрыть секреты все несложно,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  <a:t>Чтоб взрослые о детях больше знали</a:t>
            </a:r>
            <a:endParaRPr lang="ru-RU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16" name="Рисунок 15" descr="10926296-schone-business-frau-mit-zeiger-und-chart-board.jpg"/>
          <p:cNvPicPr>
            <a:picLocks noChangeAspect="1"/>
          </p:cNvPicPr>
          <p:nvPr/>
        </p:nvPicPr>
        <p:blipFill>
          <a:blip r:embed="rId3"/>
          <a:srcRect l="4358" r="3298" b="13118"/>
          <a:stretch>
            <a:fillRect/>
          </a:stretch>
        </p:blipFill>
        <p:spPr>
          <a:xfrm>
            <a:off x="7429488" y="2928934"/>
            <a:ext cx="1714512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 descr="DSC005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4626" y="153645"/>
            <a:ext cx="2643206" cy="1982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 descr="DSC033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05362" y="110342"/>
            <a:ext cx="2338159" cy="1753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 descr="SDC189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94173" y="4642347"/>
            <a:ext cx="2561908" cy="1966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 descr="SDC1999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6293" y="2290608"/>
            <a:ext cx="1882533" cy="2510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 descr="1334918766_c07760441a_50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024" y="5233182"/>
            <a:ext cx="2366886" cy="1571612"/>
          </a:xfrm>
          <a:prstGeom prst="rect">
            <a:avLst/>
          </a:prstGeom>
        </p:spPr>
      </p:pic>
      <p:pic>
        <p:nvPicPr>
          <p:cNvPr id="25" name="Рисунок 24" descr="SAM_064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15008" y="4572008"/>
            <a:ext cx="2786049" cy="2089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DSC036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60351" y="4813116"/>
            <a:ext cx="2666985" cy="1928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DSC_0332.JPG"/>
          <p:cNvPicPr>
            <a:picLocks noChangeAspect="1"/>
          </p:cNvPicPr>
          <p:nvPr/>
        </p:nvPicPr>
        <p:blipFill>
          <a:blip r:embed="rId3" cstate="print"/>
          <a:srcRect t="8846" r="1960" b="8581"/>
          <a:stretch>
            <a:fillRect/>
          </a:stretch>
        </p:blipFill>
        <p:spPr>
          <a:xfrm>
            <a:off x="2487330" y="181780"/>
            <a:ext cx="3571900" cy="2000264"/>
          </a:xfrm>
          <a:prstGeom prst="rect">
            <a:avLst/>
          </a:prstGeom>
        </p:spPr>
      </p:pic>
      <p:pic>
        <p:nvPicPr>
          <p:cNvPr id="25" name="Рисунок 24" descr="DSC026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124410"/>
            <a:ext cx="2612160" cy="1959120"/>
          </a:xfrm>
          <a:prstGeom prst="rect">
            <a:avLst/>
          </a:prstGeom>
        </p:spPr>
      </p:pic>
      <p:pic>
        <p:nvPicPr>
          <p:cNvPr id="12" name="Рисунок 11" descr="7532163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546" y="1785926"/>
            <a:ext cx="4357718" cy="328614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" name="Облако 12"/>
          <p:cNvSpPr/>
          <p:nvPr/>
        </p:nvSpPr>
        <p:spPr>
          <a:xfrm>
            <a:off x="2714612" y="2285992"/>
            <a:ext cx="3429024" cy="1928826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Дух артистизма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Всегда нам поможет,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Ведь каждый из нас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На свете всё может!</a:t>
            </a:r>
          </a:p>
          <a:p>
            <a:pPr algn="ctr"/>
            <a:endParaRPr lang="ru-RU" sz="2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1" name="Рисунок 20" descr="DSCN626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3329" y="2930487"/>
            <a:ext cx="2151607" cy="1613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Рисунок 23" descr="DSC04557.JPG"/>
          <p:cNvPicPr>
            <a:picLocks noChangeAspect="1"/>
          </p:cNvPicPr>
          <p:nvPr/>
        </p:nvPicPr>
        <p:blipFill>
          <a:blip r:embed="rId7" cstate="print"/>
          <a:srcRect t="12903" r="15323"/>
          <a:stretch>
            <a:fillRect/>
          </a:stretch>
        </p:blipFill>
        <p:spPr>
          <a:xfrm>
            <a:off x="105751" y="4835988"/>
            <a:ext cx="2500297" cy="1928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 descr="DSC03871.JPG"/>
          <p:cNvPicPr>
            <a:picLocks noChangeAspect="1"/>
          </p:cNvPicPr>
          <p:nvPr/>
        </p:nvPicPr>
        <p:blipFill>
          <a:blip r:embed="rId8" cstate="print"/>
          <a:srcRect l="21667" t="22222" r="18333"/>
          <a:stretch>
            <a:fillRect/>
          </a:stretch>
        </p:blipFill>
        <p:spPr>
          <a:xfrm>
            <a:off x="6647420" y="4637287"/>
            <a:ext cx="2143108" cy="2083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Рисунок 29" descr="2013-05-31_выпускной (55).jpg"/>
          <p:cNvPicPr>
            <a:picLocks noChangeAspect="1"/>
          </p:cNvPicPr>
          <p:nvPr/>
        </p:nvPicPr>
        <p:blipFill>
          <a:blip r:embed="rId9" cstate="print"/>
          <a:srcRect l="13022" t="6000" r="5777" b="13999"/>
          <a:stretch>
            <a:fillRect/>
          </a:stretch>
        </p:blipFill>
        <p:spPr>
          <a:xfrm>
            <a:off x="262467" y="176283"/>
            <a:ext cx="1763507" cy="2612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Рисунок 30" descr="IMG_1696.JPG"/>
          <p:cNvPicPr>
            <a:picLocks noChangeAspect="1"/>
          </p:cNvPicPr>
          <p:nvPr/>
        </p:nvPicPr>
        <p:blipFill>
          <a:blip r:embed="rId10" cstate="print"/>
          <a:srcRect l="14971" t="4651" r="35319" b="9302"/>
          <a:stretch>
            <a:fillRect/>
          </a:stretch>
        </p:blipFill>
        <p:spPr>
          <a:xfrm>
            <a:off x="6643702" y="2357430"/>
            <a:ext cx="2127694" cy="2071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100167799_45649376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2857520" cy="2857520"/>
          </a:xfrm>
          <a:prstGeom prst="rect">
            <a:avLst/>
          </a:prstGeom>
        </p:spPr>
      </p:pic>
      <p:sp>
        <p:nvSpPr>
          <p:cNvPr id="32" name="Овальная выноска 31"/>
          <p:cNvSpPr/>
          <p:nvPr/>
        </p:nvSpPr>
        <p:spPr>
          <a:xfrm>
            <a:off x="4071934" y="428604"/>
            <a:ext cx="4857784" cy="3000396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>
              <a:lumMod val="9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Я совет хочу один вам дать –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Улыбайтесь чаще, улыбайтесь,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Прогоняйте скуку и печаль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И любимым делом занимайтесь</a:t>
            </a:r>
          </a:p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3" name="Рисунок 32" descr="DSC02498.JPG"/>
          <p:cNvPicPr>
            <a:picLocks noChangeAspect="1"/>
          </p:cNvPicPr>
          <p:nvPr/>
        </p:nvPicPr>
        <p:blipFill>
          <a:blip r:embed="rId3" cstate="print"/>
          <a:srcRect t="9091"/>
          <a:stretch>
            <a:fillRect/>
          </a:stretch>
        </p:blipFill>
        <p:spPr>
          <a:xfrm>
            <a:off x="102043" y="3232207"/>
            <a:ext cx="5191161" cy="35394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4" name="Рисунок 33" descr="581991s11_nrpxns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4186">
            <a:off x="5435022" y="4152673"/>
            <a:ext cx="2495366" cy="187349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1228</TotalTime>
  <Words>338</Words>
  <Application>Microsoft Office PowerPoint</Application>
  <PresentationFormat>Экран (4:3)</PresentationFormat>
  <Paragraphs>58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Давайте знакомиться! Меня зовут Татьяна Николаевна, я -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user</cp:lastModifiedBy>
  <cp:revision>60</cp:revision>
  <dcterms:created xsi:type="dcterms:W3CDTF">2014-08-08T16:01:14Z</dcterms:created>
  <dcterms:modified xsi:type="dcterms:W3CDTF">2015-02-17T14:50:34Z</dcterms:modified>
</cp:coreProperties>
</file>