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894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158490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640"/>
              </a:spcBef>
              <a:buClr>
                <a:srgbClr val="888888"/>
              </a:buClr>
              <a:buFont typeface="Calibri"/>
              <a:buNone/>
              <a:defRPr sz="3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ctr" rtl="0">
              <a:spcBef>
                <a:spcPts val="560"/>
              </a:spcBef>
              <a:buClr>
                <a:srgbClr val="888888"/>
              </a:buClr>
              <a:buFont typeface="Calibri"/>
              <a:buNone/>
              <a:defRPr sz="28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ctr" rtl="0">
              <a:spcBef>
                <a:spcPts val="480"/>
              </a:spcBef>
              <a:buClr>
                <a:srgbClr val="888888"/>
              </a:buClr>
              <a:buFont typeface="Calibri"/>
              <a:buNone/>
              <a:defRPr sz="24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Calibri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Calibri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Calibri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Calibri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Calibri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Calibri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Calibri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Calibri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Calibri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 sz="4000" b="1" cap="small"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2000">
                <a:solidFill>
                  <a:srgbClr val="888888"/>
                </a:solidFill>
              </a:defRPr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800">
                <a:solidFill>
                  <a:srgbClr val="888888"/>
                </a:solidFill>
              </a:defRPr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600">
                <a:solidFill>
                  <a:srgbClr val="888888"/>
                </a:solidFill>
              </a:defRPr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 sz="2400" b="1"/>
            </a:lvl1pPr>
            <a:lvl2pPr marL="457200" indent="0" rtl="0">
              <a:spcBef>
                <a:spcPts val="0"/>
              </a:spcBef>
              <a:buFont typeface="Calibri"/>
              <a:buNone/>
              <a:defRPr sz="2000" b="1"/>
            </a:lvl2pPr>
            <a:lvl3pPr marL="914400" indent="0" rtl="0">
              <a:spcBef>
                <a:spcPts val="0"/>
              </a:spcBef>
              <a:buFont typeface="Calibri"/>
              <a:buNone/>
              <a:defRPr sz="1800" b="1"/>
            </a:lvl3pPr>
            <a:lvl4pPr marL="1371600" indent="0" rtl="0">
              <a:spcBef>
                <a:spcPts val="0"/>
              </a:spcBef>
              <a:buFont typeface="Calibri"/>
              <a:buNone/>
              <a:defRPr sz="1600" b="1"/>
            </a:lvl4pPr>
            <a:lvl5pPr marL="1828800" indent="0" rtl="0">
              <a:spcBef>
                <a:spcPts val="0"/>
              </a:spcBef>
              <a:buFont typeface="Calibri"/>
              <a:buNone/>
              <a:defRPr sz="1600" b="1"/>
            </a:lvl5pPr>
            <a:lvl6pPr marL="2286000" indent="0" rtl="0">
              <a:spcBef>
                <a:spcPts val="0"/>
              </a:spcBef>
              <a:buFont typeface="Calibri"/>
              <a:buNone/>
              <a:defRPr sz="1600" b="1"/>
            </a:lvl6pPr>
            <a:lvl7pPr marL="2743200" indent="0" rtl="0">
              <a:spcBef>
                <a:spcPts val="0"/>
              </a:spcBef>
              <a:buFont typeface="Calibri"/>
              <a:buNone/>
              <a:defRPr sz="1600" b="1"/>
            </a:lvl7pPr>
            <a:lvl8pPr marL="3200400" indent="0" rtl="0">
              <a:spcBef>
                <a:spcPts val="0"/>
              </a:spcBef>
              <a:buFont typeface="Calibri"/>
              <a:buNone/>
              <a:defRPr sz="1600" b="1"/>
            </a:lvl8pPr>
            <a:lvl9pPr marL="3657600" indent="0" rtl="0">
              <a:spcBef>
                <a:spcPts val="0"/>
              </a:spcBef>
              <a:buFont typeface="Calibri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 sz="2400" b="1"/>
            </a:lvl1pPr>
            <a:lvl2pPr marL="457200" indent="0" rtl="0">
              <a:spcBef>
                <a:spcPts val="0"/>
              </a:spcBef>
              <a:buFont typeface="Calibri"/>
              <a:buNone/>
              <a:defRPr sz="2000" b="1"/>
            </a:lvl2pPr>
            <a:lvl3pPr marL="914400" indent="0" rtl="0">
              <a:spcBef>
                <a:spcPts val="0"/>
              </a:spcBef>
              <a:buFont typeface="Calibri"/>
              <a:buNone/>
              <a:defRPr sz="1800" b="1"/>
            </a:lvl3pPr>
            <a:lvl4pPr marL="1371600" indent="0" rtl="0">
              <a:spcBef>
                <a:spcPts val="0"/>
              </a:spcBef>
              <a:buFont typeface="Calibri"/>
              <a:buNone/>
              <a:defRPr sz="1600" b="1"/>
            </a:lvl4pPr>
            <a:lvl5pPr marL="1828800" indent="0" rtl="0">
              <a:spcBef>
                <a:spcPts val="0"/>
              </a:spcBef>
              <a:buFont typeface="Calibri"/>
              <a:buNone/>
              <a:defRPr sz="1600" b="1"/>
            </a:lvl5pPr>
            <a:lvl6pPr marL="2286000" indent="0" rtl="0">
              <a:spcBef>
                <a:spcPts val="0"/>
              </a:spcBef>
              <a:buFont typeface="Calibri"/>
              <a:buNone/>
              <a:defRPr sz="1600" b="1"/>
            </a:lvl6pPr>
            <a:lvl7pPr marL="2743200" indent="0" rtl="0">
              <a:spcBef>
                <a:spcPts val="0"/>
              </a:spcBef>
              <a:buFont typeface="Calibri"/>
              <a:buNone/>
              <a:defRPr sz="1600" b="1"/>
            </a:lvl7pPr>
            <a:lvl8pPr marL="3200400" indent="0" rtl="0">
              <a:spcBef>
                <a:spcPts val="0"/>
              </a:spcBef>
              <a:buFont typeface="Calibri"/>
              <a:buNone/>
              <a:defRPr sz="1600" b="1"/>
            </a:lvl8pPr>
            <a:lvl9pPr marL="3657600" indent="0" rtl="0">
              <a:spcBef>
                <a:spcPts val="0"/>
              </a:spcBef>
              <a:buFont typeface="Calibri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 sz="2000" b="1"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3200"/>
            </a:lvl1pPr>
            <a:lvl2pPr rtl="0">
              <a:spcBef>
                <a:spcPts val="0"/>
              </a:spcBef>
              <a:defRPr sz="2800"/>
            </a:lvl2pPr>
            <a:lvl3pPr rtl="0">
              <a:spcBef>
                <a:spcPts val="0"/>
              </a:spcBef>
              <a:defRPr sz="2400"/>
            </a:lvl3pPr>
            <a:lvl4pPr rtl="0">
              <a:spcBef>
                <a:spcPts val="0"/>
              </a:spcBef>
              <a:defRPr sz="2000"/>
            </a:lvl4pPr>
            <a:lvl5pPr rtl="0">
              <a:spcBef>
                <a:spcPts val="0"/>
              </a:spcBef>
              <a:defRPr sz="2000"/>
            </a:lvl5pPr>
            <a:lvl6pPr rtl="0">
              <a:spcBef>
                <a:spcPts val="0"/>
              </a:spcBef>
              <a:defRPr sz="2000"/>
            </a:lvl6pPr>
            <a:lvl7pPr rtl="0">
              <a:spcBef>
                <a:spcPts val="0"/>
              </a:spcBef>
              <a:defRPr sz="2000"/>
            </a:lvl7pPr>
            <a:lvl8pPr rtl="0">
              <a:spcBef>
                <a:spcPts val="0"/>
              </a:spcBef>
              <a:defRPr sz="2000"/>
            </a:lvl8pPr>
            <a:lvl9pPr rtl="0">
              <a:spcBef>
                <a:spcPts val="0"/>
              </a:spcBef>
              <a:defRPr sz="20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 sz="1400"/>
            </a:lvl1pPr>
            <a:lvl2pPr marL="457200" indent="0" rtl="0">
              <a:spcBef>
                <a:spcPts val="0"/>
              </a:spcBef>
              <a:buFont typeface="Calibri"/>
              <a:buNone/>
              <a:defRPr sz="1200"/>
            </a:lvl2pPr>
            <a:lvl3pPr marL="914400" indent="0" rtl="0">
              <a:spcBef>
                <a:spcPts val="0"/>
              </a:spcBef>
              <a:buFont typeface="Calibri"/>
              <a:buNone/>
              <a:defRPr sz="1000"/>
            </a:lvl3pPr>
            <a:lvl4pPr marL="1371600" indent="0" rtl="0">
              <a:spcBef>
                <a:spcPts val="0"/>
              </a:spcBef>
              <a:buFont typeface="Calibri"/>
              <a:buNone/>
              <a:defRPr sz="900"/>
            </a:lvl4pPr>
            <a:lvl5pPr marL="1828800" indent="0" rtl="0">
              <a:spcBef>
                <a:spcPts val="0"/>
              </a:spcBef>
              <a:buFont typeface="Calibri"/>
              <a:buNone/>
              <a:defRPr sz="900"/>
            </a:lvl5pPr>
            <a:lvl6pPr marL="2286000" indent="0" rtl="0">
              <a:spcBef>
                <a:spcPts val="0"/>
              </a:spcBef>
              <a:buFont typeface="Calibri"/>
              <a:buNone/>
              <a:defRPr sz="900"/>
            </a:lvl6pPr>
            <a:lvl7pPr marL="2743200" indent="0" rtl="0">
              <a:spcBef>
                <a:spcPts val="0"/>
              </a:spcBef>
              <a:buFont typeface="Calibri"/>
              <a:buNone/>
              <a:defRPr sz="900"/>
            </a:lvl7pPr>
            <a:lvl8pPr marL="3200400" indent="0" rtl="0">
              <a:spcBef>
                <a:spcPts val="0"/>
              </a:spcBef>
              <a:buFont typeface="Calibri"/>
              <a:buNone/>
              <a:defRPr sz="900"/>
            </a:lvl8pPr>
            <a:lvl9pPr marL="3657600" indent="0" rtl="0">
              <a:spcBef>
                <a:spcPts val="0"/>
              </a:spcBef>
              <a:buFont typeface="Calibri"/>
              <a:buNone/>
              <a:defRPr sz="9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 sz="2000" b="1"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3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 sz="1400"/>
            </a:lvl1pPr>
            <a:lvl2pPr marL="457200" indent="0" rtl="0">
              <a:spcBef>
                <a:spcPts val="0"/>
              </a:spcBef>
              <a:buFont typeface="Calibri"/>
              <a:buNone/>
              <a:defRPr sz="1200"/>
            </a:lvl2pPr>
            <a:lvl3pPr marL="914400" indent="0" rtl="0">
              <a:spcBef>
                <a:spcPts val="0"/>
              </a:spcBef>
              <a:buFont typeface="Calibri"/>
              <a:buNone/>
              <a:defRPr sz="1000"/>
            </a:lvl3pPr>
            <a:lvl4pPr marL="1371600" indent="0" rtl="0">
              <a:spcBef>
                <a:spcPts val="0"/>
              </a:spcBef>
              <a:buFont typeface="Calibri"/>
              <a:buNone/>
              <a:defRPr sz="900"/>
            </a:lvl4pPr>
            <a:lvl5pPr marL="1828800" indent="0" rtl="0">
              <a:spcBef>
                <a:spcPts val="0"/>
              </a:spcBef>
              <a:buFont typeface="Calibri"/>
              <a:buNone/>
              <a:defRPr sz="900"/>
            </a:lvl5pPr>
            <a:lvl6pPr marL="2286000" indent="0" rtl="0">
              <a:spcBef>
                <a:spcPts val="0"/>
              </a:spcBef>
              <a:buFont typeface="Calibri"/>
              <a:buNone/>
              <a:defRPr sz="900"/>
            </a:lvl6pPr>
            <a:lvl7pPr marL="2743200" indent="0" rtl="0">
              <a:spcBef>
                <a:spcPts val="0"/>
              </a:spcBef>
              <a:buFont typeface="Calibri"/>
              <a:buNone/>
              <a:defRPr sz="900"/>
            </a:lvl7pPr>
            <a:lvl8pPr marL="3200400" indent="0" rtl="0">
              <a:spcBef>
                <a:spcPts val="0"/>
              </a:spcBef>
              <a:buFont typeface="Calibri"/>
              <a:buNone/>
              <a:defRPr sz="900"/>
            </a:lvl8pPr>
            <a:lvl9pPr marL="3657600" indent="0" rtl="0">
              <a:spcBef>
                <a:spcPts val="0"/>
              </a:spcBef>
              <a:buFont typeface="Calibri"/>
              <a:buNone/>
              <a:defRPr sz="9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ECCF1"/>
            </a:gs>
            <a:gs pos="78000">
              <a:srgbClr val="CEE0F6"/>
            </a:gs>
            <a:gs pos="100000">
              <a:srgbClr val="E7F1FA"/>
            </a:gs>
          </a:gsLst>
          <a:lin ang="5400000" scaled="0"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buClr>
                <a:schemeClr val="dk1"/>
              </a:buClr>
              <a:buFont typeface="Calibri"/>
              <a:buChar char="•"/>
              <a:defRPr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indent="-107950" algn="l" rtl="0">
              <a:spcBef>
                <a:spcPts val="560"/>
              </a:spcBef>
              <a:buClr>
                <a:schemeClr val="dk1"/>
              </a:buClr>
              <a:buFont typeface="Calibri"/>
              <a:buChar char="–"/>
              <a:defRPr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indent="-76200" algn="l" rtl="0">
              <a:spcBef>
                <a:spcPts val="480"/>
              </a:spcBef>
              <a:buClr>
                <a:schemeClr val="dk1"/>
              </a:buClr>
              <a:buFont typeface="Calibri"/>
              <a:buChar char="•"/>
              <a:defRPr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–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»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Shape 8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888888"/>
              </a:buClr>
              <a:buFont typeface="Calibri"/>
              <a:buNone/>
            </a:pPr>
            <a:endParaRPr sz="18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Shape 82"/>
          <p:cNvSpPr/>
          <p:nvPr/>
        </p:nvSpPr>
        <p:spPr>
          <a:xfrm>
            <a:off x="0" y="240982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ct val="25000"/>
              <a:buFont typeface="Arial"/>
              <a:buNone/>
            </a:pPr>
            <a:r>
              <a:rPr lang="ru-RU" sz="1300" b="0" i="0" u="none" strike="noStrike" cap="none" baseline="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300" b="0" i="0" u="none" strike="noStrike" cap="none" baseline="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300" b="0" i="0" u="none" strike="noStrike" cap="none" baseline="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300" b="0" i="0" u="none" strike="noStrike" cap="none" baseline="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</a:br>
            <a:endParaRPr lang="ru-RU" sz="1300" b="0" i="0" u="none" strike="noStrike" cap="none" baseline="0">
              <a:solidFill>
                <a:srgbClr val="55555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4398" y="-5922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Shape 84"/>
          <p:cNvSpPr/>
          <p:nvPr/>
        </p:nvSpPr>
        <p:spPr>
          <a:xfrm>
            <a:off x="634333" y="188640"/>
            <a:ext cx="7416824" cy="193899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1" i="0" u="none" strike="noStrike" cap="none" baseline="0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2800" b="1" i="1" u="none" strike="noStrike" cap="none" baseline="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Игры для развития речи дошкольника</a:t>
            </a:r>
            <a:r>
              <a:rPr lang="ru-RU" sz="2800" b="0" i="1" u="none" strike="noStrike" cap="none" baseline="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2800" b="0" i="1" u="none" strike="noStrike" cap="none" baseline="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800" b="0" i="0" u="none" strike="noStrike" cap="none" baseline="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2800" b="0" i="0" u="none" strike="noStrike" cap="none" baseline="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ru-RU" sz="2800" b="0" i="0" u="none" strike="noStrike" cap="none" baseline="0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5" name="Shape 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3654" y="1619494"/>
            <a:ext cx="3673946" cy="3312368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Shape 86"/>
          <p:cNvSpPr/>
          <p:nvPr/>
        </p:nvSpPr>
        <p:spPr>
          <a:xfrm>
            <a:off x="323528" y="5229200"/>
            <a:ext cx="3052245" cy="93610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600" b="1" i="1" u="none" strike="noStrike" cap="none" baseline="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Ковшова А.В.</a:t>
            </a:r>
            <a:endParaRPr lang="ru-RU" sz="1600" b="1" i="1" u="none" strike="noStrike" cap="none" baseline="0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600" b="1" i="1" u="none" strike="noStrike" cap="none" baseline="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Старший </a:t>
            </a:r>
            <a:r>
              <a:rPr lang="ru-RU" sz="1600" b="1" i="1" u="none" strike="noStrike" cap="none" baseline="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воспитатель МБДОУ д/с 10 «Белочка»</a:t>
            </a:r>
            <a:endParaRPr lang="ru-RU" sz="1600" b="1" i="1" u="none" strike="noStrike" cap="none" baseline="0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/>
        </p:nvSpPr>
        <p:spPr>
          <a:xfrm>
            <a:off x="539552" y="73608"/>
            <a:ext cx="7848871" cy="16312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  </a:t>
            </a:r>
            <a:r>
              <a:rPr lang="ru-RU" sz="2000" b="1" i="0" u="none" strike="noStrike" cap="none" baseline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Данные игры по развитию речи детей дошкольного возраста, позволяют ребенку научиться сравнивать предметы, объекты, явления, способствуют развитию речи, наблюдательности и умению познавать многоплановую сущность окружающей действительности</a:t>
            </a:r>
            <a:r>
              <a:rPr lang="ru-RU" sz="1800" b="1" i="0" u="none" strike="noStrike" cap="none" baseline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</p:txBody>
      </p:sp>
      <p:sp>
        <p:nvSpPr>
          <p:cNvPr id="92" name="Shape 92"/>
          <p:cNvSpPr/>
          <p:nvPr/>
        </p:nvSpPr>
        <p:spPr>
          <a:xfrm>
            <a:off x="539552" y="1707172"/>
            <a:ext cx="7632848" cy="3416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800" b="1" i="1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«Подбор прилагательных" 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Эта игра интересна детям любого возраста, имеет несколько степеней сложности игры: малышам необходим наглядный единичный образ, старшим детям — словесный и не менее 2—3 образов. Содержание же игры заключается в следующем: ведущий показывает игрушку, картинку или называет слово, а участники по очереди называют как можно больше признаков, соответствующих предложенному объекту. Выигрывает тот, кто назовет для каждого из предъявленных предметов как можно больше признаков. Например, "собака" — большая, лохматая, добрая, веселая, охотничья, старая и т. п.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ru-RU" sz="1800" b="1" i="0" u="none" strike="noStrike" cap="none" baseline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3" name="Shape 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3087" y="4941167"/>
            <a:ext cx="2162175" cy="14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107504" y="116631"/>
            <a:ext cx="8928992" cy="31393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800" b="1" i="1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"Что бывает?"</a:t>
            </a:r>
            <a: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b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Эта игра похожа на предыдущую, отличие состоит в том, что к исходному слову-прилагательному подбирают существительное. Например, "зеленый" — помидор, ель, трава, дом и т. д. Эмоционально привлекательной основой и стимулом участия в игре могут служить поэтические произведения. В последующем детям можно предложить назвать все, что бывает веселым, грустным, злым, добрым, тихим, громким, пушистым, гладким, холодным, шершавым, колючим, быстрым, скользким, удивленным, спокойным, торжественным, шаловливым, смешным, таинственным, светлым и пр. При этом необходимо удостовериться, что смысл слова понимается и ребенком, и взрослым идентично.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ru-RU" sz="1800" b="1" i="0" u="none" strike="noStrike" cap="none" baseline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" name="Shape 99"/>
          <p:cNvSpPr/>
          <p:nvPr/>
        </p:nvSpPr>
        <p:spPr>
          <a:xfrm>
            <a:off x="251519" y="3068959"/>
            <a:ext cx="8568951" cy="3416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800" b="1" i="1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"Узнавание" </a:t>
            </a:r>
            <a: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Цель игры — узнать предмет, объект по группе прилагательных, эпитетов или по группе слов-действий. Предлагаемые в качестве исходной опоры слова должны быть связаны с чувственным и практическим опытом ребенка. Например, "зеленая, кудрявая, стройная, белоствольная" — береза; "сверкает, землю согревает, тьму разгоняет" — солнце. Игры со словами нужно постепенно усложнять, не только увеличивая словарный запас ребенка, но и тренируя у него способность легко находить нужное слово. Чтобы ребенок без особых затруднений "вычерпывал" из памяти необходимое слово, надо разнообразить варианты игр ("Какое бывает?", "Что делает?"). В дальнейшем основным правилом таких игр становится отсутствие повторов.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ru-RU" sz="1800" b="1" i="0" u="none" strike="noStrike" cap="none" baseline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107504" y="188640"/>
            <a:ext cx="8568951" cy="424731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800" b="1" i="1" u="none" strike="noStrike" cap="none" baseline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"</a:t>
            </a:r>
            <a:r>
              <a:rPr lang="ru-RU" sz="1800" b="1" i="1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Цепочка слов"</a:t>
            </a:r>
            <a: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Эта игра используется с детьми старшего дошкольного возраста и проводится, в основном, в словесном варианте, так как предугадать детские ответы и быстро подобрать к ним соответствующие картинки бывает достаточно сложно. Суть игры заключается в подборе слов — существительных и прилагательных, характеризующих в своем объединении какой-либо объект сходными качественными признаками (холодный — ветер, мороженое, вода, батарея; мокрый — одежда, волосы, бумага, асфальт; не умеет плавать — кирпич, земля, шуруп и т. п.). То есть дети составляют своеобразный "поезд" из слов, где слова-вагончики соединены между собой. Например, исходное слово — "кошка". Кошка бывает какая? Пушистая, ласковая, разноцветная... Что еще бывает разноцветным? Радуга, платье, телевизор... Каким еще может быть платье? Шелковым, новым, прямым... Что еще может быть прямым? Линия, дорога, взгляд... и т. д. </a:t>
            </a:r>
          </a:p>
        </p:txBody>
      </p:sp>
      <p:sp>
        <p:nvSpPr>
          <p:cNvPr id="105" name="Shape 105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0" y="457200"/>
            <a:ext cx="3047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152400" y="5334505"/>
            <a:ext cx="8524055" cy="2769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200" b="1" i="0" u="none" strike="noStrike" cap="none" baseline="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08" name="Shape 108"/>
          <p:cNvSpPr/>
          <p:nvPr/>
        </p:nvSpPr>
        <p:spPr>
          <a:xfrm>
            <a:off x="152400" y="4318842"/>
            <a:ext cx="8668071" cy="23083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800" b="1" i="1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"Подбор объектов к действию"</a:t>
            </a:r>
            <a: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Ребенку предлагают назвать объекты, совершающие те или иные действия. Например, "кто и что плавает?" — человек, доска, собака, корабль; "греет?" — солнце, печь, грелка; "летает?" — самолет, птица, бабочка, муха, пушинка, воздушный шар, листья желтые с деревьев.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18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ru-RU" sz="1800" b="1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395536" y="332656"/>
            <a:ext cx="8064896" cy="53553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800" b="1" i="1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«Добавь слово"</a:t>
            </a:r>
            <a: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Эта игра развивает память, умение классифицировать предметы по группам и может проводиться в разных вариантах.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Вариант 1. Взрослый начинает игру: "В корзину я положил яблоки". Ребенок продолжает, повторяя все сказанное ранее и добавляя свое слово, соответствующее названному первым участником игры: "В корзину я положил яблоки и лимоны". Следующий играющий повторяет предложение и добавляет слово от себя. И так далее.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Вариант 2. Добавление слов осуществляется на основе заданной буквы или использования последовательности букв в алфавите. (Если на очередную букву сложно подобрать слово-название, то она пропускается. При этом, если игра проводится со старшими дошкольниками, то вполне допустимо использование опорной таблицы с изображением букв алфавита.) В первом случае это будет звучать так: "В корзину я положил арбуз, ... ананас, ... абрикос, ... апельсин" и т. д. Во втором так: "На столе стоит ваза, а в ней — апельсины, бананы, виноград, груша ..."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18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ru-RU" sz="1800" b="1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0112" y="4973592"/>
            <a:ext cx="1656183" cy="1884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239804" y="116631"/>
            <a:ext cx="8640960" cy="64633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800" b="1" i="1" u="none" strike="noStrike" cap="none" baseline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"</a:t>
            </a:r>
            <a:r>
              <a:rPr lang="ru-RU" sz="1800" b="1" i="1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Дополни предложение"</a:t>
            </a:r>
            <a: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этой игре главным правилом является не только запоминание и воспроизведение всего сказанного ранее, но и забота о том, чтобы предложение не потеряло смысл и партнеры по игре могли продолжить его как можно дольше. Содержание же игры состоит в следующем: водящий называет любое слово, а каждый из участников по очереди добавляет к нему свое слово, повторяя целиком предыдущее. При распространении предложения слова могут быть размещены в различных его местах (в начале, конце, середине), но добавлять их необходимо с учетом смыслового содержания.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Например,</a:t>
            </a: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исходное слово "солнце":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светило солнце;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ярко светило солнце;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небе ярко светило солнце;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небе ярко светило весеннее солнце;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небе ярко светило и играло весеннее солнце;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небе ярко светило и играло лучами весеннее солнце;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небе ярко светило и играло золотыми лучами весеннее солнце;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голубом небе ярко светило и играло золотыми лучами весеннее солнце;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голубом небе ярко светило и играло своими золотыми лучами весеннее солнце; </a:t>
            </a:r>
            <a:b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800" b="1" i="0" u="none" strike="noStrike" cap="non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голубом небе ярко светило и играло своими золотыми лучами ласковое весеннее солнце...   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Экран (4:3)</PresentationFormat>
  <Paragraphs>19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</cp:revision>
  <dcterms:modified xsi:type="dcterms:W3CDTF">2015-07-10T13:02:17Z</dcterms:modified>
</cp:coreProperties>
</file>